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8" r:id="rId2"/>
    <p:sldId id="268" r:id="rId3"/>
    <p:sldId id="295" r:id="rId4"/>
    <p:sldId id="270" r:id="rId5"/>
    <p:sldId id="271" r:id="rId6"/>
    <p:sldId id="260" r:id="rId7"/>
    <p:sldId id="269" r:id="rId8"/>
    <p:sldId id="296" r:id="rId9"/>
    <p:sldId id="291" r:id="rId10"/>
    <p:sldId id="290" r:id="rId11"/>
    <p:sldId id="261" r:id="rId12"/>
    <p:sldId id="272" r:id="rId13"/>
    <p:sldId id="286" r:id="rId14"/>
    <p:sldId id="273" r:id="rId15"/>
    <p:sldId id="274" r:id="rId16"/>
    <p:sldId id="275" r:id="rId17"/>
    <p:sldId id="276" r:id="rId18"/>
    <p:sldId id="292" r:id="rId19"/>
    <p:sldId id="277" r:id="rId20"/>
    <p:sldId id="278" r:id="rId21"/>
    <p:sldId id="293" r:id="rId22"/>
    <p:sldId id="262" r:id="rId23"/>
    <p:sldId id="279" r:id="rId24"/>
    <p:sldId id="263" r:id="rId25"/>
    <p:sldId id="257" r:id="rId26"/>
    <p:sldId id="264" r:id="rId27"/>
    <p:sldId id="265" r:id="rId28"/>
    <p:sldId id="266" r:id="rId29"/>
    <p:sldId id="280" r:id="rId30"/>
    <p:sldId id="281" r:id="rId31"/>
    <p:sldId id="282" r:id="rId32"/>
    <p:sldId id="283" r:id="rId33"/>
    <p:sldId id="284" r:id="rId34"/>
    <p:sldId id="285" r:id="rId35"/>
    <p:sldId id="267" r:id="rId36"/>
    <p:sldId id="287" r:id="rId37"/>
    <p:sldId id="288" r:id="rId38"/>
    <p:sldId id="294" r:id="rId39"/>
    <p:sldId id="297" r:id="rId40"/>
    <p:sldId id="298" r:id="rId41"/>
    <p:sldId id="299" r:id="rId4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FFCCFF"/>
    <a:srgbClr val="CC99FF"/>
    <a:srgbClr val="FFFFCC"/>
    <a:srgbClr val="FFFFFF"/>
    <a:srgbClr val="FF33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9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B6328-0B02-4F5E-9BCC-A75EF4415D8A}" type="datetimeFigureOut">
              <a:rPr lang="cs-CZ" smtClean="0"/>
              <a:t>11.2.2016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62B71-DD39-45D0-81ED-2FE1F04F04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113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62B71-DD39-45D0-81ED-2FE1F04F044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9367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420CF-7B2F-4504-B6D4-13A7F06CF8E7}" type="datetimeFigureOut">
              <a:rPr lang="cs-CZ"/>
              <a:pPr>
                <a:defRPr/>
              </a:pPr>
              <a:t>11.2.2016</a:t>
            </a:fld>
            <a:endParaRPr lang="cs-C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B8171-BB6B-41DD-8E85-4683207167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4C104-307E-4B28-A1B8-B81B259F890D}" type="datetimeFigureOut">
              <a:rPr lang="cs-CZ"/>
              <a:pPr>
                <a:defRPr/>
              </a:pPr>
              <a:t>11.2.2016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56E25-614A-4F82-85EC-C3149E306E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02E91-AB08-4899-8107-0980EB817DF8}" type="datetimeFigureOut">
              <a:rPr lang="cs-CZ"/>
              <a:pPr>
                <a:defRPr/>
              </a:pPr>
              <a:t>11.2.2016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833DB-8C32-405B-9E46-EDC0FBFC23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350DF-95CE-433D-A6C8-80914679B24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A40C5-3F87-45FF-B63E-27BD597D49A2}" type="datetimeFigureOut">
              <a:rPr lang="cs-CZ"/>
              <a:pPr>
                <a:defRPr/>
              </a:pPr>
              <a:t>11.2.2016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8873-A3AF-46B8-B38F-E90DB23150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9390F-F9FC-4922-8537-55AC8A52A7A2}" type="datetimeFigureOut">
              <a:rPr lang="cs-CZ"/>
              <a:pPr>
                <a:defRPr/>
              </a:pPr>
              <a:t>11.2.2016</a:t>
            </a:fld>
            <a:endParaRPr lang="cs-C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87373-68CA-484C-A807-CDB0A39844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72237-39E5-4907-894B-7EB1EAEE59E2}" type="datetimeFigureOut">
              <a:rPr lang="cs-CZ"/>
              <a:pPr>
                <a:defRPr/>
              </a:pPr>
              <a:t>11.2.2016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EDD94-B3B9-4752-B246-CDF7A82C81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5AC23-5339-41ED-8A73-7F5451062834}" type="datetimeFigureOut">
              <a:rPr lang="cs-CZ"/>
              <a:pPr>
                <a:defRPr/>
              </a:pPr>
              <a:t>11.2.2016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1E4C9-4733-452E-96F1-E3B0456A3D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08169-A125-4CC0-AE1A-6236B8E63E18}" type="datetimeFigureOut">
              <a:rPr lang="cs-CZ"/>
              <a:pPr>
                <a:defRPr/>
              </a:pPr>
              <a:t>11.2.2016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9DB23-2929-42E8-8365-93857F796E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72178-4C4B-43C0-B472-7D06BCBB52F8}" type="datetimeFigureOut">
              <a:rPr lang="cs-CZ"/>
              <a:pPr>
                <a:defRPr/>
              </a:pPr>
              <a:t>11.2.2016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E1761-709F-4CF9-A993-FAFDEE58AD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9CA3D-A1E8-477D-99E5-BB8379772F50}" type="datetimeFigureOut">
              <a:rPr lang="cs-CZ"/>
              <a:pPr>
                <a:defRPr/>
              </a:pPr>
              <a:t>11.2.2016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70FBE-B2BD-497E-BF6A-8A94CF8381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289C6-F7FE-4567-BEC2-B33775C9BF62}" type="datetimeFigureOut">
              <a:rPr lang="cs-CZ"/>
              <a:pPr>
                <a:defRPr/>
              </a:pPr>
              <a:t>11.2.2016</a:t>
            </a:fld>
            <a:endParaRPr lang="cs-CZ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831A6-2DE0-479D-AF7A-B3922F47BD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254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EB708-139D-4CEA-9AD0-CFC615631FFC}" type="datetimeFigureOut">
              <a:rPr lang="cs-CZ"/>
              <a:pPr>
                <a:defRPr/>
              </a:pPr>
              <a:t>11.2.2016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AD1A9A-C25E-436E-89B5-2E282768A8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6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87" r:id="rId9"/>
    <p:sldLayoutId id="2147483678" r:id="rId10"/>
    <p:sldLayoutId id="2147483677" r:id="rId11"/>
    <p:sldLayoutId id="2147483688" r:id="rId12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kct.cz/cms/sites/default/files/users/user1/foto/historie01.jpg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17463" y="-22225"/>
            <a:ext cx="9144000" cy="6846888"/>
            <a:chOff x="17687" y="-21629"/>
            <a:chExt cx="9144000" cy="6846173"/>
          </a:xfrm>
        </p:grpSpPr>
        <p:pic>
          <p:nvPicPr>
            <p:cNvPr id="14338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687" y="-21629"/>
              <a:ext cx="9144000" cy="68461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4339" name="Text Box 9"/>
            <p:cNvSpPr txBox="1">
              <a:spLocks noChangeArrowheads="1"/>
            </p:cNvSpPr>
            <p:nvPr/>
          </p:nvSpPr>
          <p:spPr bwMode="auto">
            <a:xfrm>
              <a:off x="107504" y="4941168"/>
              <a:ext cx="8939213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cs-CZ" altLang="cs-CZ" sz="5400">
                  <a:solidFill>
                    <a:srgbClr val="FFFF00"/>
                  </a:solidFill>
                  <a:latin typeface="Arial Black" pitchFamily="34" charset="0"/>
                </a:rPr>
                <a:t>TECHNIKA TURIZMU</a:t>
              </a:r>
            </a:p>
            <a:p>
              <a:endParaRPr lang="cs-CZ" altLang="cs-CZ" sz="1800">
                <a:latin typeface="Trebuchet MS" pitchFamily="34" charset="0"/>
              </a:endParaRPr>
            </a:p>
          </p:txBody>
        </p:sp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1332137" y="6092782"/>
              <a:ext cx="6408737" cy="45397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altLang="cs-CZ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Prof. Ing. </a:t>
              </a:r>
              <a:r>
                <a:rPr lang="cs-CZ" altLang="cs-CZ" sz="2400" b="1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Ctirad Schejbal</a:t>
              </a:r>
              <a:r>
                <a:rPr lang="cs-CZ" altLang="cs-CZ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CSc. </a:t>
              </a:r>
              <a:r>
                <a:rPr lang="cs-CZ" altLang="cs-CZ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dr.h.c</a:t>
              </a:r>
              <a:r>
                <a:rPr lang="cs-CZ" altLang="cs-CZ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cs-CZ" alt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683568" y="620688"/>
            <a:ext cx="7848872" cy="5560112"/>
            <a:chOff x="683568" y="620688"/>
            <a:chExt cx="7848872" cy="556011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620689"/>
              <a:ext cx="7200800" cy="5560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683568" y="620688"/>
              <a:ext cx="7848872" cy="769199"/>
            </a:xfrm>
            <a:prstGeom prst="rect">
              <a:avLst/>
            </a:prstGeom>
            <a:solidFill>
              <a:srgbClr val="FFCCFF"/>
            </a:solidFill>
          </p:spPr>
          <p:txBody>
            <a:bodyPr wrap="square" tIns="216000" bIns="180000" rtlCol="0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cs-CZ" sz="2400" b="1" dirty="0" smtClean="0"/>
                <a:t>PREDIKCE VÝVOJE POČTU TURISTŮ NA ROK 2016</a:t>
              </a:r>
              <a:endParaRPr lang="cs-CZ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95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3" name="Group 13"/>
          <p:cNvGrpSpPr>
            <a:grpSpLocks/>
          </p:cNvGrpSpPr>
          <p:nvPr/>
        </p:nvGrpSpPr>
        <p:grpSpPr bwMode="auto">
          <a:xfrm>
            <a:off x="611188" y="387350"/>
            <a:ext cx="3455987" cy="2995613"/>
            <a:chOff x="385" y="244"/>
            <a:chExt cx="2177" cy="1887"/>
          </a:xfrm>
        </p:grpSpPr>
        <p:graphicFrame>
          <p:nvGraphicFramePr>
            <p:cNvPr id="1056" name="Object 32"/>
            <p:cNvGraphicFramePr>
              <a:graphicFrameLocks noChangeAspect="1"/>
            </p:cNvGraphicFramePr>
            <p:nvPr/>
          </p:nvGraphicFramePr>
          <p:xfrm>
            <a:off x="415" y="658"/>
            <a:ext cx="2082" cy="14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3" name="Graf" r:id="rId3" imgW="2666959" imgH="1704929" progId="Excel.Chart.8">
                    <p:embed/>
                  </p:oleObj>
                </mc:Choice>
                <mc:Fallback>
                  <p:oleObj name="Graf" r:id="rId3" imgW="2666959" imgH="1704929" progId="Excel.Chart.8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" y="658"/>
                          <a:ext cx="2082" cy="1473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206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04" name="Text Box 4"/>
            <p:cNvSpPr txBox="1">
              <a:spLocks noChangeArrowheads="1"/>
            </p:cNvSpPr>
            <p:nvPr/>
          </p:nvSpPr>
          <p:spPr bwMode="auto">
            <a:xfrm>
              <a:off x="385" y="244"/>
              <a:ext cx="2177" cy="2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cs-CZ" altLang="cs-CZ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ROZLOŽENÍ TYPU TURISTŮ</a:t>
              </a:r>
            </a:p>
          </p:txBody>
        </p:sp>
      </p:grpSp>
      <p:grpSp>
        <p:nvGrpSpPr>
          <p:cNvPr id="51214" name="Group 14"/>
          <p:cNvGrpSpPr>
            <a:grpSpLocks/>
          </p:cNvGrpSpPr>
          <p:nvPr/>
        </p:nvGrpSpPr>
        <p:grpSpPr bwMode="auto">
          <a:xfrm>
            <a:off x="4306888" y="404813"/>
            <a:ext cx="4362450" cy="2976562"/>
            <a:chOff x="2713" y="255"/>
            <a:chExt cx="2748" cy="1875"/>
          </a:xfrm>
        </p:grpSpPr>
        <p:graphicFrame>
          <p:nvGraphicFramePr>
            <p:cNvPr id="1057" name="Object 33"/>
            <p:cNvGraphicFramePr>
              <a:graphicFrameLocks noChangeAspect="1"/>
            </p:cNvGraphicFramePr>
            <p:nvPr/>
          </p:nvGraphicFramePr>
          <p:xfrm>
            <a:off x="2713" y="650"/>
            <a:ext cx="2748" cy="1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4" name="Graf" r:id="rId5" imgW="3143260" imgH="1704929" progId="Excel.Chart.8">
                    <p:embed/>
                  </p:oleObj>
                </mc:Choice>
                <mc:Fallback>
                  <p:oleObj name="Graf" r:id="rId5" imgW="3143260" imgH="1704929" progId="Excel.Chart.8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3" y="650"/>
                          <a:ext cx="2748" cy="148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206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07" name="Text Box 7"/>
            <p:cNvSpPr txBox="1">
              <a:spLocks noChangeArrowheads="1"/>
            </p:cNvSpPr>
            <p:nvPr/>
          </p:nvSpPr>
          <p:spPr bwMode="auto">
            <a:xfrm>
              <a:off x="2835" y="255"/>
              <a:ext cx="2427" cy="2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cs-CZ" altLang="cs-CZ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ROZLOŽENÍ PODLE    DOPRAVY</a:t>
              </a:r>
              <a:endParaRPr lang="cs-CZ" altLang="cs-CZ" dirty="0">
                <a:latin typeface="+mn-lt"/>
                <a:cs typeface="+mn-cs"/>
              </a:endParaRPr>
            </a:p>
          </p:txBody>
        </p:sp>
      </p:grpSp>
      <p:grpSp>
        <p:nvGrpSpPr>
          <p:cNvPr id="51208" name="Group 8"/>
          <p:cNvGrpSpPr>
            <a:grpSpLocks/>
          </p:cNvGrpSpPr>
          <p:nvPr/>
        </p:nvGrpSpPr>
        <p:grpSpPr bwMode="auto">
          <a:xfrm>
            <a:off x="2614613" y="3500438"/>
            <a:ext cx="3875087" cy="3089275"/>
            <a:chOff x="1523" y="2224"/>
            <a:chExt cx="2441" cy="1946"/>
          </a:xfrm>
        </p:grpSpPr>
        <p:graphicFrame>
          <p:nvGraphicFramePr>
            <p:cNvPr id="1058" name="Object 34"/>
            <p:cNvGraphicFramePr>
              <a:graphicFrameLocks noChangeAspect="1"/>
            </p:cNvGraphicFramePr>
            <p:nvPr/>
          </p:nvGraphicFramePr>
          <p:xfrm>
            <a:off x="1523" y="2579"/>
            <a:ext cx="2441" cy="15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5" name="Graf" r:id="rId7" imgW="3143260" imgH="2047931" progId="Excel.Chart.8">
                    <p:embed/>
                  </p:oleObj>
                </mc:Choice>
                <mc:Fallback>
                  <p:oleObj name="Graf" r:id="rId7" imgW="3143260" imgH="2047931" progId="Excel.Chart.8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3" y="2579"/>
                          <a:ext cx="2441" cy="1591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206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10" name="Text Box 10"/>
            <p:cNvSpPr txBox="1">
              <a:spLocks noChangeArrowheads="1"/>
            </p:cNvSpPr>
            <p:nvPr/>
          </p:nvSpPr>
          <p:spPr bwMode="auto">
            <a:xfrm>
              <a:off x="1577" y="2224"/>
              <a:ext cx="2279" cy="2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cs-CZ" altLang="cs-CZ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ROZLOŽENÍ PODLE OBLASTÍ</a:t>
              </a:r>
            </a:p>
          </p:txBody>
        </p:sp>
      </p:grpSp>
      <p:sp>
        <p:nvSpPr>
          <p:cNvPr id="1062" name="Rectangle 11"/>
          <p:cNvSpPr>
            <a:spLocks noChangeArrowheads="1"/>
          </p:cNvSpPr>
          <p:nvPr/>
        </p:nvSpPr>
        <p:spPr bwMode="auto">
          <a:xfrm>
            <a:off x="0" y="148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>
              <a:latin typeface="Trebuchet MS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 descr="Úzký svislý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5657850" cy="100806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Z HISTORIE TURIZMU 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39750" y="1341438"/>
            <a:ext cx="61928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cs-CZ" altLang="cs-CZ" sz="1800" b="1" i="1">
                <a:solidFill>
                  <a:srgbClr val="FF0000"/>
                </a:solidFill>
                <a:latin typeface="Trebuchet MS" pitchFamily="34" charset="0"/>
              </a:rPr>
              <a:t>CESTOVATELÉ</a:t>
            </a:r>
            <a:r>
              <a:rPr lang="cs-CZ" altLang="cs-CZ" sz="1800" b="1">
                <a:latin typeface="Trebuchet MS" pitchFamily="34" charset="0"/>
              </a:rPr>
              <a:t> - VZDĚLANCI, KTEŘÍ CESTOVALI ZA POZNÁNÍM DO VZDÁLENÝCH A NEZNÁMÝCH ZEMÍ</a:t>
            </a:r>
            <a:r>
              <a:rPr lang="cs-CZ" altLang="cs-CZ" sz="1800">
                <a:latin typeface="Trebuchet MS" pitchFamily="34" charset="0"/>
              </a:rPr>
              <a:t> </a:t>
            </a:r>
          </a:p>
        </p:txBody>
      </p:sp>
      <p:grpSp>
        <p:nvGrpSpPr>
          <p:cNvPr id="2063" name="Group 15"/>
          <p:cNvGrpSpPr>
            <a:grpSpLocks/>
          </p:cNvGrpSpPr>
          <p:nvPr/>
        </p:nvGrpSpPr>
        <p:grpSpPr bwMode="auto">
          <a:xfrm>
            <a:off x="6948488" y="549275"/>
            <a:ext cx="1871662" cy="2663825"/>
            <a:chOff x="4377" y="210"/>
            <a:chExt cx="1179" cy="1678"/>
          </a:xfrm>
        </p:grpSpPr>
        <p:pic>
          <p:nvPicPr>
            <p:cNvPr id="23563" name="Picture 8" descr="Strabo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49" y="618"/>
              <a:ext cx="1095" cy="127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3564" name="Text Box 9"/>
            <p:cNvSpPr txBox="1">
              <a:spLocks noChangeArrowheads="1"/>
            </p:cNvSpPr>
            <p:nvPr/>
          </p:nvSpPr>
          <p:spPr bwMode="auto">
            <a:xfrm>
              <a:off x="4377" y="210"/>
              <a:ext cx="1179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cs-CZ" altLang="cs-CZ" sz="1800" b="1" dirty="0">
                  <a:solidFill>
                    <a:schemeClr val="accent1"/>
                  </a:solidFill>
                  <a:latin typeface="Trebuchet MS" pitchFamily="34" charset="0"/>
                </a:rPr>
                <a:t>Starořecký </a:t>
              </a:r>
              <a:r>
                <a:rPr lang="cs-CZ" altLang="cs-CZ" sz="1800" b="1" dirty="0" smtClean="0">
                  <a:solidFill>
                    <a:schemeClr val="accent1"/>
                  </a:solidFill>
                  <a:latin typeface="Trebuchet MS" pitchFamily="34" charset="0"/>
                </a:rPr>
                <a:t>geograf </a:t>
              </a:r>
              <a:r>
                <a:rPr lang="cs-CZ" altLang="cs-CZ" sz="1800" b="1" dirty="0" err="1">
                  <a:solidFill>
                    <a:schemeClr val="accent1"/>
                  </a:solidFill>
                  <a:latin typeface="Trebuchet MS" pitchFamily="34" charset="0"/>
                </a:rPr>
                <a:t>Strabon</a:t>
              </a:r>
              <a:endParaRPr lang="cs-CZ" altLang="cs-CZ" sz="1800" b="1" dirty="0">
                <a:solidFill>
                  <a:schemeClr val="accent1"/>
                </a:solidFill>
                <a:latin typeface="Trebuchet MS" pitchFamily="34" charset="0"/>
              </a:endParaRPr>
            </a:p>
          </p:txBody>
        </p:sp>
      </p:grp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395288" y="2133600"/>
            <a:ext cx="6553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cs-CZ" altLang="cs-CZ" sz="1800" b="1" i="1">
                <a:solidFill>
                  <a:srgbClr val="FF0000"/>
                </a:solidFill>
                <a:latin typeface="Trebuchet MS" pitchFamily="34" charset="0"/>
              </a:rPr>
              <a:t>TURISTÉ</a:t>
            </a:r>
            <a:r>
              <a:rPr lang="cs-CZ" altLang="cs-CZ" sz="1800" b="1">
                <a:latin typeface="Trebuchet MS" pitchFamily="34" charset="0"/>
              </a:rPr>
              <a:t> - CESTOVALI PO ZNÁMÝCH CESTÁCH DO ZNÁMÝCH MÍST - DO MĚST, NA ANTICKÉ HRY DO OLYMPIE, DO SVATYNÍ ČI VĚŠTÍREN. V OBDOBÍ ŘÍMSKÉ REPUBLIKY NAVŠTĚVOVALI BOHATÍ OBČANÉ PŘÍMOŘSKÉ LÁZNĚ </a:t>
            </a:r>
          </a:p>
        </p:txBody>
      </p:sp>
      <p:grpSp>
        <p:nvGrpSpPr>
          <p:cNvPr id="2064" name="Group 16"/>
          <p:cNvGrpSpPr>
            <a:grpSpLocks/>
          </p:cNvGrpSpPr>
          <p:nvPr/>
        </p:nvGrpSpPr>
        <p:grpSpPr bwMode="auto">
          <a:xfrm>
            <a:off x="7092950" y="3573463"/>
            <a:ext cx="1708150" cy="2470150"/>
            <a:chOff x="4468" y="1979"/>
            <a:chExt cx="1076" cy="1556"/>
          </a:xfrm>
        </p:grpSpPr>
        <p:pic>
          <p:nvPicPr>
            <p:cNvPr id="23561" name="Picture 12" descr="Marco_Polo_portrai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68" y="1979"/>
              <a:ext cx="1076" cy="136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3562" name="Text Box 13"/>
            <p:cNvSpPr txBox="1">
              <a:spLocks noChangeArrowheads="1"/>
            </p:cNvSpPr>
            <p:nvPr/>
          </p:nvSpPr>
          <p:spPr bwMode="auto">
            <a:xfrm>
              <a:off x="4513" y="3385"/>
              <a:ext cx="952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cs-CZ" altLang="cs-CZ" sz="1800" b="1">
                  <a:solidFill>
                    <a:schemeClr val="accent1"/>
                  </a:solidFill>
                  <a:latin typeface="Trebuchet MS" pitchFamily="34" charset="0"/>
                </a:rPr>
                <a:t>Marco Polo</a:t>
              </a:r>
            </a:p>
          </p:txBody>
        </p:sp>
      </p:grp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755576" y="3501008"/>
            <a:ext cx="5092869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1800" b="1" i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VÝPRAVY POUTNÍKŮ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1800" b="1" i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VÝBOJNÉ </a:t>
            </a:r>
            <a:r>
              <a:rPr lang="cs-CZ" altLang="cs-CZ" sz="1800" b="1" i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A STŘEDOVĚKÉ KŘÍŽOVÉ VÝPRAVY</a:t>
            </a:r>
            <a:r>
              <a:rPr lang="cs-CZ" altLang="cs-CZ" sz="18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2" name="Obdélník 1"/>
          <p:cNvSpPr/>
          <p:nvPr/>
        </p:nvSpPr>
        <p:spPr>
          <a:xfrm>
            <a:off x="323850" y="4437063"/>
            <a:ext cx="6408738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b="1" cap="all" dirty="0" err="1">
                <a:solidFill>
                  <a:srgbClr val="0000CC"/>
                </a:solidFill>
                <a:latin typeface="+mn-lt"/>
                <a:cs typeface="+mn-cs"/>
              </a:rPr>
              <a:t>počÁtky</a:t>
            </a:r>
            <a:r>
              <a:rPr lang="cs-CZ" sz="1800" b="1" cap="all" dirty="0">
                <a:solidFill>
                  <a:srgbClr val="0000CC"/>
                </a:solidFill>
                <a:latin typeface="+mn-lt"/>
                <a:cs typeface="+mn-cs"/>
              </a:rPr>
              <a:t> </a:t>
            </a:r>
            <a:r>
              <a:rPr lang="cs-CZ" sz="1800" b="1" cap="all" dirty="0" err="1">
                <a:solidFill>
                  <a:srgbClr val="0000CC"/>
                </a:solidFill>
                <a:latin typeface="+mn-lt"/>
                <a:cs typeface="+mn-cs"/>
              </a:rPr>
              <a:t>modernÍho</a:t>
            </a:r>
            <a:r>
              <a:rPr lang="cs-CZ" sz="1800" b="1" cap="all" dirty="0">
                <a:solidFill>
                  <a:srgbClr val="0000CC"/>
                </a:solidFill>
                <a:latin typeface="+mn-lt"/>
                <a:cs typeface="+mn-cs"/>
              </a:rPr>
              <a:t> CR „je třeba hledat </a:t>
            </a:r>
            <a:r>
              <a:rPr lang="cs-CZ" sz="1800" b="1" cap="all" dirty="0" err="1">
                <a:solidFill>
                  <a:srgbClr val="0000CC"/>
                </a:solidFill>
                <a:latin typeface="+mn-lt"/>
                <a:cs typeface="+mn-cs"/>
              </a:rPr>
              <a:t>nejdřÍve</a:t>
            </a:r>
            <a:r>
              <a:rPr lang="cs-CZ" sz="1800" b="1" cap="all" dirty="0">
                <a:solidFill>
                  <a:srgbClr val="0000CC"/>
                </a:solidFill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b="1" cap="all" dirty="0">
                <a:solidFill>
                  <a:srgbClr val="0000CC"/>
                </a:solidFill>
                <a:latin typeface="+mn-lt"/>
                <a:cs typeface="+mn-cs"/>
              </a:rPr>
              <a:t>v 17. a v 18. </a:t>
            </a:r>
            <a:r>
              <a:rPr lang="cs-CZ" sz="1800" b="1" cap="all" dirty="0" err="1">
                <a:solidFill>
                  <a:srgbClr val="0000CC"/>
                </a:solidFill>
                <a:latin typeface="+mn-lt"/>
                <a:cs typeface="+mn-cs"/>
              </a:rPr>
              <a:t>stoletÍ</a:t>
            </a:r>
            <a:r>
              <a:rPr lang="cs-CZ" sz="1800" b="1" cap="all" dirty="0">
                <a:solidFill>
                  <a:srgbClr val="0000CC"/>
                </a:solidFill>
                <a:latin typeface="+mn-lt"/>
                <a:cs typeface="+mn-cs"/>
              </a:rPr>
              <a:t> , a to v </a:t>
            </a:r>
            <a:r>
              <a:rPr lang="cs-CZ" sz="1800" b="1" cap="all" dirty="0" err="1">
                <a:solidFill>
                  <a:srgbClr val="0000CC"/>
                </a:solidFill>
                <a:latin typeface="+mn-lt"/>
                <a:cs typeface="+mn-cs"/>
              </a:rPr>
              <a:t>cestÁch</a:t>
            </a:r>
            <a:r>
              <a:rPr lang="cs-CZ" sz="1800" b="1" cap="all" dirty="0">
                <a:solidFill>
                  <a:srgbClr val="0000CC"/>
                </a:solidFill>
                <a:latin typeface="+mn-lt"/>
                <a:cs typeface="+mn-cs"/>
              </a:rPr>
              <a:t> šlechticů a tovaryšů za </a:t>
            </a:r>
            <a:r>
              <a:rPr lang="cs-CZ" sz="1800" b="1" cap="all" dirty="0" err="1">
                <a:solidFill>
                  <a:srgbClr val="0000CC"/>
                </a:solidFill>
                <a:latin typeface="+mn-lt"/>
                <a:cs typeface="+mn-cs"/>
              </a:rPr>
              <a:t>zÍskÁvÁnÍm</a:t>
            </a:r>
            <a:r>
              <a:rPr lang="cs-CZ" sz="1800" b="1" cap="all" dirty="0">
                <a:solidFill>
                  <a:srgbClr val="0000CC"/>
                </a:solidFill>
                <a:latin typeface="+mn-lt"/>
                <a:cs typeface="+mn-cs"/>
              </a:rPr>
              <a:t> </a:t>
            </a:r>
            <a:r>
              <a:rPr lang="cs-CZ" sz="1800" b="1" cap="all" dirty="0" err="1">
                <a:solidFill>
                  <a:srgbClr val="0000CC"/>
                </a:solidFill>
                <a:latin typeface="+mn-lt"/>
                <a:cs typeface="+mn-cs"/>
              </a:rPr>
              <a:t>zkušenostÍ</a:t>
            </a:r>
            <a:r>
              <a:rPr lang="cs-CZ" sz="1800" b="1" cap="all" dirty="0">
                <a:solidFill>
                  <a:srgbClr val="0000CC"/>
                </a:solidFill>
                <a:latin typeface="+mn-lt"/>
                <a:cs typeface="+mn-cs"/>
              </a:rPr>
              <a:t>.</a:t>
            </a:r>
          </a:p>
        </p:txBody>
      </p:sp>
      <p:sp>
        <p:nvSpPr>
          <p:cNvPr id="3" name="Obdélník 2"/>
          <p:cNvSpPr/>
          <p:nvPr/>
        </p:nvSpPr>
        <p:spPr>
          <a:xfrm>
            <a:off x="323850" y="5445125"/>
            <a:ext cx="640873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b="1" cap="all" dirty="0">
                <a:solidFill>
                  <a:srgbClr val="FF0000"/>
                </a:solidFill>
                <a:latin typeface="+mn-lt"/>
                <a:cs typeface="+mn-cs"/>
              </a:rPr>
              <a:t>V masové formě </a:t>
            </a:r>
            <a:r>
              <a:rPr lang="cs-CZ" sz="1800" b="1" cap="all" dirty="0" err="1">
                <a:solidFill>
                  <a:srgbClr val="FF0000"/>
                </a:solidFill>
                <a:latin typeface="+mn-lt"/>
                <a:cs typeface="+mn-cs"/>
              </a:rPr>
              <a:t>vznikÁ</a:t>
            </a:r>
            <a:r>
              <a:rPr lang="cs-CZ" sz="1800" b="1" cap="all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cs-CZ" sz="1800" b="1" cap="all" dirty="0" err="1">
                <a:solidFill>
                  <a:srgbClr val="FF0000"/>
                </a:solidFill>
                <a:latin typeface="+mn-lt"/>
                <a:cs typeface="+mn-cs"/>
              </a:rPr>
              <a:t>modernÍ</a:t>
            </a:r>
            <a:r>
              <a:rPr lang="cs-CZ" sz="1800" b="1" cap="all" dirty="0">
                <a:solidFill>
                  <a:srgbClr val="FF0000"/>
                </a:solidFill>
                <a:latin typeface="+mn-lt"/>
                <a:cs typeface="+mn-cs"/>
              </a:rPr>
              <a:t> CR až v </a:t>
            </a:r>
            <a:r>
              <a:rPr lang="cs-CZ" sz="1800" b="1" cap="all" dirty="0" err="1">
                <a:solidFill>
                  <a:srgbClr val="FF0000"/>
                </a:solidFill>
                <a:latin typeface="+mn-lt"/>
                <a:cs typeface="+mn-cs"/>
              </a:rPr>
              <a:t>druhÉ</a:t>
            </a:r>
            <a:r>
              <a:rPr lang="cs-CZ" sz="1800" b="1" cap="all" dirty="0">
                <a:solidFill>
                  <a:srgbClr val="FF0000"/>
                </a:solidFill>
                <a:latin typeface="+mn-lt"/>
                <a:cs typeface="+mn-cs"/>
              </a:rPr>
              <a:t> polovině 19. </a:t>
            </a:r>
            <a:r>
              <a:rPr lang="cs-CZ" sz="1800" b="1" cap="all" dirty="0" err="1">
                <a:solidFill>
                  <a:srgbClr val="FF0000"/>
                </a:solidFill>
                <a:latin typeface="+mn-lt"/>
                <a:cs typeface="+mn-cs"/>
              </a:rPr>
              <a:t>stoletÍ</a:t>
            </a:r>
            <a:r>
              <a:rPr lang="cs-CZ" sz="1800" b="1" cap="all" dirty="0">
                <a:solidFill>
                  <a:srgbClr val="FF0000"/>
                </a:solidFill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4" grpId="0"/>
      <p:bldP spid="2058" grpId="0"/>
      <p:bldP spid="2062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403350" y="981075"/>
            <a:ext cx="5976938" cy="1016000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cap="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Vznik a rozvoj CR je projevem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b="1" cap="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potřeby rekreace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b="1" cap="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potřeby bezprostředního poznávání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827088" y="2708275"/>
            <a:ext cx="7632700" cy="27860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cap="all" dirty="0">
                <a:latin typeface="Arial Black" panose="020B0A04020102020204" pitchFamily="34" charset="0"/>
                <a:cs typeface="+mn-cs"/>
              </a:rPr>
              <a:t>základní předpoklady Pro vznik CR</a:t>
            </a:r>
            <a:r>
              <a:rPr lang="cs-CZ" sz="2400" cap="all" dirty="0">
                <a:latin typeface="Arial Black" panose="020B0A04020102020204" pitchFamily="34" charset="0"/>
                <a:cs typeface="+mn-cs"/>
              </a:rPr>
              <a:t>: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cs-CZ" sz="1800" b="1" cap="all" dirty="0">
                <a:latin typeface="+mn-lt"/>
                <a:cs typeface="+mn-cs"/>
              </a:rPr>
              <a:t>svoboda pohybu 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cs-CZ" sz="1800" b="1" cap="all" dirty="0">
                <a:solidFill>
                  <a:srgbClr val="FF3300"/>
                </a:solidFill>
                <a:latin typeface="+mn-lt"/>
                <a:cs typeface="+mn-cs"/>
              </a:rPr>
              <a:t>volný čas, se kterým může člověk volně disponovat </a:t>
            </a:r>
          </a:p>
          <a:p>
            <a:pPr marL="742950" lvl="1" indent="-2857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1800" cap="all" dirty="0">
                <a:latin typeface="+mn-lt"/>
                <a:cs typeface="+mn-cs"/>
              </a:rPr>
              <a:t>takový stupeň rozvoje společnosti, který umožní zkracovat pracovní čas a rozšiřovat čas mimopracovní 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cs-CZ" sz="1800" b="1" cap="all" dirty="0">
                <a:solidFill>
                  <a:srgbClr val="006600"/>
                </a:solidFill>
                <a:latin typeface="+mn-lt"/>
                <a:cs typeface="+mn-cs"/>
              </a:rPr>
              <a:t>existence potenciálu </a:t>
            </a:r>
            <a:r>
              <a:rPr lang="cs-CZ" sz="1800" b="1" cap="all" dirty="0" smtClean="0">
                <a:solidFill>
                  <a:srgbClr val="006600"/>
                </a:solidFill>
                <a:latin typeface="+mn-lt"/>
                <a:cs typeface="+mn-cs"/>
              </a:rPr>
              <a:t>Území</a:t>
            </a:r>
            <a:r>
              <a:rPr lang="cs-CZ" sz="1800" cap="all" dirty="0" smtClean="0">
                <a:solidFill>
                  <a:srgbClr val="006600"/>
                </a:solidFill>
                <a:latin typeface="+mn-lt"/>
                <a:cs typeface="+mn-cs"/>
              </a:rPr>
              <a:t> </a:t>
            </a:r>
            <a:r>
              <a:rPr lang="cs-CZ" sz="1800" b="1" cap="all" dirty="0">
                <a:solidFill>
                  <a:srgbClr val="006600"/>
                </a:solidFill>
                <a:latin typeface="+mn-lt"/>
                <a:cs typeface="+mn-cs"/>
              </a:rPr>
              <a:t>pro CR </a:t>
            </a:r>
          </a:p>
          <a:p>
            <a:pPr marL="742950" lvl="1" indent="-2857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1800" cap="all" dirty="0">
                <a:latin typeface="+mn-lt"/>
                <a:cs typeface="+mn-cs"/>
              </a:rPr>
              <a:t>existence přírodních nebo uměle vytvořených atraktivit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cs-CZ" sz="18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323850" y="260350"/>
            <a:ext cx="3671888" cy="3105150"/>
            <a:chOff x="323528" y="404664"/>
            <a:chExt cx="3672408" cy="3105636"/>
          </a:xfrm>
        </p:grpSpPr>
        <p:pic>
          <p:nvPicPr>
            <p:cNvPr id="25608" name="Picture 6"/>
            <p:cNvPicPr>
              <a:picLocks noChangeAspect="1" noChangeArrowheads="1"/>
            </p:cNvPicPr>
            <p:nvPr/>
          </p:nvPicPr>
          <p:blipFill>
            <a:blip r:embed="rId2">
              <a:lum bright="12000" contrast="24000"/>
            </a:blip>
            <a:srcRect/>
            <a:stretch>
              <a:fillRect/>
            </a:stretch>
          </p:blipFill>
          <p:spPr bwMode="auto">
            <a:xfrm>
              <a:off x="539552" y="404664"/>
              <a:ext cx="3311525" cy="269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5609" name="Text Box 7"/>
            <p:cNvSpPr txBox="1">
              <a:spLocks noChangeArrowheads="1"/>
            </p:cNvSpPr>
            <p:nvPr/>
          </p:nvSpPr>
          <p:spPr bwMode="auto">
            <a:xfrm>
              <a:off x="323528" y="3140968"/>
              <a:ext cx="36724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altLang="cs-CZ" sz="1800" b="1">
                  <a:latin typeface="Trebuchet MS" pitchFamily="34" charset="0"/>
                </a:rPr>
                <a:t>HLAVNÍ CESTY EGYPTA FARAONŮ </a:t>
              </a:r>
            </a:p>
          </p:txBody>
        </p:sp>
      </p:grpSp>
      <p:grpSp>
        <p:nvGrpSpPr>
          <p:cNvPr id="5" name="Skupina 4"/>
          <p:cNvGrpSpPr>
            <a:grpSpLocks/>
          </p:cNvGrpSpPr>
          <p:nvPr/>
        </p:nvGrpSpPr>
        <p:grpSpPr bwMode="auto">
          <a:xfrm>
            <a:off x="2339975" y="3500438"/>
            <a:ext cx="4095750" cy="3033712"/>
            <a:chOff x="4355976" y="3501008"/>
            <a:chExt cx="4095928" cy="3033628"/>
          </a:xfrm>
        </p:grpSpPr>
        <p:pic>
          <p:nvPicPr>
            <p:cNvPr id="25606" name="Picture 8" descr="roman-roads-map"/>
            <p:cNvPicPr>
              <a:picLocks noChangeAspect="1" noChangeArrowheads="1"/>
            </p:cNvPicPr>
            <p:nvPr/>
          </p:nvPicPr>
          <p:blipFill>
            <a:blip r:embed="rId3"/>
            <a:srcRect l="999" t="858" r="1199" b="1428"/>
            <a:stretch>
              <a:fillRect/>
            </a:stretch>
          </p:blipFill>
          <p:spPr bwMode="auto">
            <a:xfrm>
              <a:off x="4355976" y="3501008"/>
              <a:ext cx="4095928" cy="262124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25607" name="Text Box 9"/>
            <p:cNvSpPr txBox="1">
              <a:spLocks noChangeArrowheads="1"/>
            </p:cNvSpPr>
            <p:nvPr/>
          </p:nvSpPr>
          <p:spPr bwMode="auto">
            <a:xfrm>
              <a:off x="5004048" y="6165304"/>
              <a:ext cx="29775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cs-CZ" altLang="cs-CZ" sz="1800" b="1">
                  <a:latin typeface="Trebuchet MS" pitchFamily="34" charset="0"/>
                </a:rPr>
                <a:t>SILNIČNÍ SÍŤ ŘÍMSKÉ ŘÍŠE</a:t>
              </a:r>
            </a:p>
          </p:txBody>
        </p:sp>
      </p:grpSp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4356100" y="260350"/>
            <a:ext cx="4016375" cy="3128963"/>
            <a:chOff x="4355976" y="381393"/>
            <a:chExt cx="4016698" cy="3128907"/>
          </a:xfrm>
        </p:grpSpPr>
        <p:pic>
          <p:nvPicPr>
            <p:cNvPr id="2560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55976" y="381393"/>
              <a:ext cx="4016698" cy="27185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5605" name="TextovéPole 2"/>
            <p:cNvSpPr txBox="1">
              <a:spLocks noChangeArrowheads="1"/>
            </p:cNvSpPr>
            <p:nvPr/>
          </p:nvSpPr>
          <p:spPr bwMode="auto">
            <a:xfrm>
              <a:off x="4355976" y="3140968"/>
              <a:ext cx="39604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800" b="1">
                  <a:latin typeface="Trebuchet MS" pitchFamily="34" charset="0"/>
                </a:rPr>
                <a:t>KRÁLOVSKÁ CESTA (1300 BC.)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323850" y="1196975"/>
            <a:ext cx="6000750" cy="3841750"/>
            <a:chOff x="975" y="799"/>
            <a:chExt cx="3780" cy="2420"/>
          </a:xfrm>
        </p:grpSpPr>
        <p:sp>
          <p:nvSpPr>
            <p:cNvPr id="26629" name="Text Box 5"/>
            <p:cNvSpPr txBox="1">
              <a:spLocks noChangeArrowheads="1"/>
            </p:cNvSpPr>
            <p:nvPr/>
          </p:nvSpPr>
          <p:spPr bwMode="auto">
            <a:xfrm>
              <a:off x="1165" y="2969"/>
              <a:ext cx="34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1800" b="1">
                  <a:latin typeface="Trebuchet MS" pitchFamily="34" charset="0"/>
                </a:rPr>
                <a:t>HEDVÁBNÁ CESTA PO SOUŠI A PO MOŘI</a:t>
              </a:r>
            </a:p>
          </p:txBody>
        </p:sp>
        <p:pic>
          <p:nvPicPr>
            <p:cNvPr id="26630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75" y="799"/>
              <a:ext cx="3780" cy="20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3" name="Skupina 2"/>
          <p:cNvGrpSpPr>
            <a:grpSpLocks/>
          </p:cNvGrpSpPr>
          <p:nvPr/>
        </p:nvGrpSpPr>
        <p:grpSpPr bwMode="auto">
          <a:xfrm>
            <a:off x="6516688" y="1196975"/>
            <a:ext cx="2376487" cy="3752850"/>
            <a:chOff x="6516216" y="1196752"/>
            <a:chExt cx="2376264" cy="3753708"/>
          </a:xfrm>
        </p:grpSpPr>
        <p:pic>
          <p:nvPicPr>
            <p:cNvPr id="26627" name="Picture 2" descr="https://upload.wikimedia.org/wikipedia/commons/thumb/e/ed/Amber_Road.jpg/220px-Amber_Road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88224" y="1196752"/>
              <a:ext cx="2220807" cy="32403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6628" name="TextovéPole 1"/>
            <p:cNvSpPr txBox="1">
              <a:spLocks noChangeArrowheads="1"/>
            </p:cNvSpPr>
            <p:nvPr/>
          </p:nvSpPr>
          <p:spPr bwMode="auto">
            <a:xfrm>
              <a:off x="6516216" y="4581128"/>
              <a:ext cx="23762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1800" b="1">
                  <a:latin typeface="Trebuchet MS" pitchFamily="34" charset="0"/>
                </a:rPr>
                <a:t>JANTAROVÁ STEZKA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5013176"/>
            <a:ext cx="6512511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altLang="cs-CZ" sz="2800" dirty="0">
                <a:solidFill>
                  <a:schemeClr val="accent5">
                    <a:lumMod val="50000"/>
                  </a:schemeClr>
                </a:solidFill>
              </a:rPr>
              <a:t>TURISTIKA V 18. A 19. STOLETÍ</a:t>
            </a:r>
            <a:r>
              <a:rPr lang="cs-CZ" altLang="cs-CZ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565275"/>
            <a:ext cx="2335212" cy="31591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/>
          <a:stretch>
            <a:fillRect/>
          </a:stretch>
        </p:blipFill>
        <p:spPr bwMode="auto">
          <a:xfrm>
            <a:off x="3446463" y="1560513"/>
            <a:ext cx="2336800" cy="31543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lum contrast="24000"/>
          </a:blip>
          <a:srcRect/>
          <a:stretch>
            <a:fillRect/>
          </a:stretch>
        </p:blipFill>
        <p:spPr bwMode="auto">
          <a:xfrm>
            <a:off x="5989638" y="1557338"/>
            <a:ext cx="2327275" cy="31527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404813"/>
            <a:ext cx="8229600" cy="67945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altLang="cs-CZ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POČÁTKY TURISTIKY V ČESKÝCH ZEMÍCH</a:t>
            </a:r>
            <a:r>
              <a:rPr lang="cs-CZ" altLang="cs-CZ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1038" y="1435100"/>
            <a:ext cx="7779394" cy="2353940"/>
          </a:xfrm>
        </p:spPr>
        <p:txBody>
          <a:bodyPr rtlCol="0">
            <a:normAutofit lnSpcReduction="10000"/>
          </a:bodyPr>
          <a:lstStyle/>
          <a:p>
            <a:pPr indent="-182880" fontAlgn="auto">
              <a:lnSpc>
                <a:spcPct val="80000"/>
              </a:lnSpc>
              <a:buClr>
                <a:srgbClr val="FF99CC"/>
              </a:buClr>
              <a:buFont typeface="Wingdings" pitchFamily="2" charset="2"/>
              <a:buChar char="v"/>
              <a:defRPr/>
            </a:pPr>
            <a:r>
              <a:rPr lang="cs-CZ" alt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SVATOVAVŘINECKÁ POUŤ </a:t>
            </a:r>
            <a:r>
              <a:rPr lang="cs-CZ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 KAPLI NA SNĚŽCE OD R. 1681</a:t>
            </a:r>
          </a:p>
          <a:p>
            <a:pPr indent="-182880" fontAlgn="auto">
              <a:lnSpc>
                <a:spcPct val="80000"/>
              </a:lnSpc>
              <a:buClr>
                <a:srgbClr val="FF99CC"/>
              </a:buClr>
              <a:buFont typeface="Wingdings" pitchFamily="2" charset="2"/>
              <a:buChar char="v"/>
              <a:defRPr/>
            </a:pPr>
            <a:r>
              <a:rPr lang="cs-CZ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OESTERREICHISCHE TOURISTENKLUB V R. 1869</a:t>
            </a:r>
          </a:p>
          <a:p>
            <a:pPr indent="-182880" fontAlgn="auto">
              <a:lnSpc>
                <a:spcPct val="80000"/>
              </a:lnSpc>
              <a:buClr>
                <a:srgbClr val="FF99CC"/>
              </a:buClr>
              <a:buFont typeface="Wingdings" pitchFamily="2" charset="2"/>
              <a:buChar char="v"/>
              <a:defRPr/>
            </a:pPr>
            <a:r>
              <a:rPr lang="cs-CZ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HORSKÝ SPOLEK PRO ČESKÉ ŠVÝCARSKO V R. 1878</a:t>
            </a: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indent="-182880" fontAlgn="auto">
              <a:lnSpc>
                <a:spcPct val="80000"/>
              </a:lnSpc>
              <a:buClr>
                <a:srgbClr val="FF99CC"/>
              </a:buClr>
              <a:buFont typeface="Wingdings" pitchFamily="2" charset="2"/>
              <a:buChar char="v"/>
              <a:defRPr/>
            </a:pPr>
            <a:r>
              <a:rPr lang="cs-CZ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HORSKÝ SPOLEK PRO </a:t>
            </a:r>
            <a:r>
              <a:rPr lang="cs-CZ" alt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NEJSEVERNĚJŠÍ ČECHY V R. 1885</a:t>
            </a:r>
            <a:endParaRPr lang="cs-CZ" altLang="cs-CZ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31470" indent="-285750" fontAlgn="auto">
              <a:lnSpc>
                <a:spcPct val="80000"/>
              </a:lnSpc>
              <a:buClr>
                <a:srgbClr val="FF99CC"/>
              </a:buClr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RAKOUSKÝ SPOLEK KRKONOŠSKÝ </a:t>
            </a:r>
            <a:r>
              <a:rPr lang="cs-CZ" alt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 R. 1885 </a:t>
            </a:r>
            <a:endParaRPr lang="cs-CZ" altLang="cs-CZ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82880" fontAlgn="auto">
              <a:lnSpc>
                <a:spcPct val="80000"/>
              </a:lnSpc>
              <a:buClr>
                <a:srgbClr val="FF99CC"/>
              </a:buClr>
              <a:buFont typeface="Wingdings" pitchFamily="2" charset="2"/>
              <a:buChar char="v"/>
              <a:defRPr/>
            </a:pPr>
            <a:r>
              <a:rPr lang="cs-CZ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KLUB ČESKÝCH TURISTŮ V ČECHÁCH A NA </a:t>
            </a:r>
            <a:r>
              <a:rPr lang="cs-CZ" alt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MORAVĚ V R. 1888</a:t>
            </a:r>
            <a:endParaRPr lang="cs-CZ" altLang="cs-CZ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82880" fontAlgn="auto">
              <a:lnSpc>
                <a:spcPct val="80000"/>
              </a:lnSpc>
              <a:buClr>
                <a:srgbClr val="FF99CC"/>
              </a:buClr>
              <a:buFont typeface="Wingdings" pitchFamily="2" charset="2"/>
              <a:buChar char="v"/>
              <a:defRPr/>
            </a:pPr>
            <a:r>
              <a:rPr lang="cs-CZ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KLUB ČESKOSLOVENSKÝCH TURISTŮ V R. 1918</a:t>
            </a:r>
            <a:r>
              <a:rPr lang="cs-CZ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250825" y="4141788"/>
            <a:ext cx="2787650" cy="2382837"/>
            <a:chOff x="158" y="2432"/>
            <a:chExt cx="1756" cy="1501"/>
          </a:xfrm>
        </p:grpSpPr>
        <p:pic>
          <p:nvPicPr>
            <p:cNvPr id="28682" name="Picture 5" descr="KHMácha romantismus_portret_n"/>
            <p:cNvPicPr>
              <a:picLocks noChangeAspect="1" noChangeArrowheads="1"/>
            </p:cNvPicPr>
            <p:nvPr/>
          </p:nvPicPr>
          <p:blipFill>
            <a:blip r:embed="rId2">
              <a:lum contrast="24000"/>
            </a:blip>
            <a:srcRect l="3149" r="8032"/>
            <a:stretch>
              <a:fillRect/>
            </a:stretch>
          </p:blipFill>
          <p:spPr bwMode="auto">
            <a:xfrm>
              <a:off x="521" y="2432"/>
              <a:ext cx="967" cy="122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8683" name="Rectangle 8"/>
            <p:cNvSpPr>
              <a:spLocks noChangeArrowheads="1"/>
            </p:cNvSpPr>
            <p:nvPr/>
          </p:nvSpPr>
          <p:spPr bwMode="auto">
            <a:xfrm>
              <a:off x="158" y="3702"/>
              <a:ext cx="17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cs-CZ" altLang="cs-CZ" sz="1800" b="1">
                  <a:latin typeface="Trebuchet MS" pitchFamily="34" charset="0"/>
                </a:rPr>
                <a:t>K.H. Mácha (1810-1836)</a:t>
              </a:r>
              <a:r>
                <a:rPr lang="cs-CZ" altLang="cs-CZ" sz="1800">
                  <a:latin typeface="Trebuchet MS" pitchFamily="34" charset="0"/>
                </a:rPr>
                <a:t> </a:t>
              </a:r>
            </a:p>
          </p:txBody>
        </p:sp>
      </p:grpSp>
      <p:grpSp>
        <p:nvGrpSpPr>
          <p:cNvPr id="9228" name="Group 12"/>
          <p:cNvGrpSpPr>
            <a:grpSpLocks/>
          </p:cNvGrpSpPr>
          <p:nvPr/>
        </p:nvGrpSpPr>
        <p:grpSpPr bwMode="auto">
          <a:xfrm>
            <a:off x="3059113" y="4114800"/>
            <a:ext cx="2749550" cy="2382838"/>
            <a:chOff x="1927" y="2432"/>
            <a:chExt cx="1732" cy="1501"/>
          </a:xfrm>
        </p:grpSpPr>
        <p:pic>
          <p:nvPicPr>
            <p:cNvPr id="28680" name="Picture 7" descr="naprstek_vojta"/>
            <p:cNvPicPr>
              <a:picLocks noChangeAspect="1" noChangeArrowheads="1"/>
            </p:cNvPicPr>
            <p:nvPr/>
          </p:nvPicPr>
          <p:blipFill>
            <a:blip r:embed="rId3">
              <a:lum bright="-6000" contrast="24000"/>
            </a:blip>
            <a:srcRect l="13606" r="8147" b="8562"/>
            <a:stretch>
              <a:fillRect/>
            </a:stretch>
          </p:blipFill>
          <p:spPr bwMode="auto">
            <a:xfrm>
              <a:off x="2336" y="2432"/>
              <a:ext cx="938" cy="122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8681" name="Rectangle 9"/>
            <p:cNvSpPr>
              <a:spLocks noChangeArrowheads="1"/>
            </p:cNvSpPr>
            <p:nvPr/>
          </p:nvSpPr>
          <p:spPr bwMode="auto">
            <a:xfrm>
              <a:off x="1927" y="3702"/>
              <a:ext cx="17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cs-CZ" altLang="cs-CZ" sz="1800" b="1">
                  <a:latin typeface="Trebuchet MS" pitchFamily="34" charset="0"/>
                </a:rPr>
                <a:t>V. Náprstek (1826-1894)</a:t>
              </a:r>
              <a:endParaRPr lang="cs-CZ" altLang="cs-CZ" sz="1800">
                <a:latin typeface="Trebuchet MS" pitchFamily="34" charset="0"/>
              </a:endParaRPr>
            </a:p>
          </p:txBody>
        </p:sp>
      </p:grpSp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6011863" y="4127500"/>
            <a:ext cx="2419350" cy="2368550"/>
            <a:chOff x="3787" y="2432"/>
            <a:chExt cx="1524" cy="1492"/>
          </a:xfrm>
        </p:grpSpPr>
        <p:pic>
          <p:nvPicPr>
            <p:cNvPr id="28678" name="Picture 6" descr="holub_on_1"/>
            <p:cNvPicPr>
              <a:picLocks noChangeAspect="1" noChangeArrowheads="1"/>
            </p:cNvPicPr>
            <p:nvPr/>
          </p:nvPicPr>
          <p:blipFill>
            <a:blip r:embed="rId4"/>
            <a:srcRect l="19464" t="13118" r="16063" b="23769"/>
            <a:stretch>
              <a:fillRect/>
            </a:stretch>
          </p:blipFill>
          <p:spPr bwMode="auto">
            <a:xfrm>
              <a:off x="4105" y="2432"/>
              <a:ext cx="928" cy="122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8679" name="Rectangle 10"/>
            <p:cNvSpPr>
              <a:spLocks noChangeArrowheads="1"/>
            </p:cNvSpPr>
            <p:nvPr/>
          </p:nvSpPr>
          <p:spPr bwMode="auto">
            <a:xfrm>
              <a:off x="3787" y="3693"/>
              <a:ext cx="15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cs-CZ" altLang="cs-CZ" sz="1800" b="1">
                  <a:latin typeface="Trebuchet MS" pitchFamily="34" charset="0"/>
                </a:rPr>
                <a:t>E. Holub (1847-1902)</a:t>
              </a:r>
              <a:endParaRPr lang="cs-CZ" altLang="cs-CZ" sz="1800"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brazek: historie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6552728" cy="510839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26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8313"/>
            <a:ext cx="8229600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altLang="cs-CZ" sz="32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PŘÍRODNÍ A KULTURNÍ OBJEKTY JAKO ZÁKLAD TURISTIKY</a:t>
            </a:r>
            <a:r>
              <a:rPr lang="cs-CZ" altLang="cs-CZ" sz="2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24050"/>
            <a:ext cx="8229600" cy="3567113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altLang="cs-CZ" sz="2400" b="1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Karel IV. </a:t>
            </a:r>
            <a:r>
              <a:rPr lang="cs-CZ" altLang="cs-CZ" sz="2400" b="1" i="1" cap="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Maiestas</a:t>
            </a:r>
            <a:r>
              <a:rPr lang="cs-CZ" altLang="cs-CZ" sz="2400" b="1" i="1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Carolina</a:t>
            </a:r>
            <a:r>
              <a:rPr lang="cs-CZ" altLang="cs-CZ" sz="2400" b="1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(1350 až 1353)</a:t>
            </a:r>
          </a:p>
          <a:p>
            <a:pPr marL="45720" indent="0" algn="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“Krásný soubor našich lesů, vzbuzující obdiv cizinců, chceme netoliko nepromrhati, ale zamýšlíme ho uchrániti od veškerého kácení. Chtějíce, aby lesy zůstaly nedotknuté a věčné, rozkazujeme, aby žádný z našich hajných nebo lovčích, ani žádná jiná osoba, nesměl ho káceti, vyvážeti nějaké dříví z našich lesů, zcizovati je nebo prodávati, leč pouze dřevo suché a to, které padne silou větrů. Kdo by jednal opačně, tomu hrozí trest utětí pravé ruky“.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altLang="cs-C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ZÁJEM  O HISTORICKÉ A KULTURNÍ PAMÁTKY</a:t>
            </a: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cs-CZ" alt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cs-CZ" alt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512511" cy="648072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OBSAH PŘEDMĚTU</a:t>
            </a:r>
            <a:endParaRPr lang="cs-CZ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1052736"/>
            <a:ext cx="8352928" cy="5616624"/>
          </a:xfrm>
          <a:solidFill>
            <a:schemeClr val="bg1"/>
          </a:solidFill>
          <a:ln>
            <a:solidFill>
              <a:srgbClr val="C00000"/>
            </a:solidFill>
          </a:ln>
          <a:effectLst>
            <a:innerShdw blurRad="63500" dist="88900" dir="2700000">
              <a:prstClr val="black">
                <a:alpha val="50000"/>
              </a:prstClr>
            </a:innerShdw>
          </a:effectLst>
        </p:spPr>
        <p:txBody>
          <a:bodyPr rtlCol="0" anchor="ctr">
            <a:normAutofit fontScale="92500" lnSpcReduction="10000"/>
          </a:bodyPr>
          <a:lstStyle/>
          <a:p>
            <a:pPr marL="502920" indent="-457200" fontAlgn="auto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cs-CZ" sz="2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 A TRH TURIZMU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cs-CZ" sz="2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DRUHY A FORMY TURIZMU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cs-CZ" sz="2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SPECIFICKÉ ZNAKY SLUŽEB V TURIZMU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cs-CZ" sz="2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SILNIČNÍ DOPRAVA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cs-CZ" sz="2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ŽELEZNIČNÍ DOPRAVA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cs-CZ" sz="2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LETECKÁ A VODNÍ DOPRAVA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cs-CZ" sz="2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OSTATNÍ FORMY DOPRAVY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cs-CZ" sz="2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CESTOVNÍ KANCELÁŘE A AGENTURY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0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Technika</a:t>
            </a:r>
            <a:r>
              <a:rPr lang="en-US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zajišťování</a:t>
            </a:r>
            <a:r>
              <a:rPr lang="en-US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služeb</a:t>
            </a:r>
            <a:r>
              <a:rPr lang="en-US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objednávka</a:t>
            </a:r>
            <a:r>
              <a:rPr lang="en-US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smlouva</a:t>
            </a:r>
            <a:r>
              <a:rPr lang="en-US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, voucher, </a:t>
            </a:r>
            <a:r>
              <a:rPr lang="en-US" sz="20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platby</a:t>
            </a:r>
            <a:r>
              <a:rPr lang="en-US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cs-CZ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cs-CZ" sz="2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PASOVÉ, VIZOVÉ, CELNÍ A SMĚNÁRENSKÉ SLUŽBY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cs-CZ" sz="2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POJIŠŤOVACÍ A ZDRAVOTNÍ SLUŽBY, ODPOVĚDNOST ZA ŠKODY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cs-CZ" sz="2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LÁZEŇSKÉ SLUŽBY, KLASIFIKACE LÁZEŇSKÝCH STŘEDISEK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cs-CZ" sz="2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UBYTOVACÍ SLUŽBY, KATEGORIZACE ZAŘÍZENÍ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cs-CZ" sz="2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STRAVOVACÍ SLUŽBY, KATEGORIZACE ZAŘÍZENÍ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0643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altLang="cs-CZ" sz="4000" i="1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HISTORIE NÁRODNÍCH PARKŮ</a:t>
            </a:r>
            <a:r>
              <a:rPr lang="cs-CZ" altLang="cs-CZ" sz="400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9075" y="1052513"/>
            <a:ext cx="8693150" cy="5622925"/>
          </a:xfrm>
        </p:spPr>
        <p:txBody>
          <a:bodyPr rtlCol="0">
            <a:normAutofit lnSpcReduction="10000"/>
          </a:bodyPr>
          <a:lstStyle/>
          <a:p>
            <a:pPr indent="-182880" fontAlgn="auto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cs-CZ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zákon z 30.6.1964 Abrahama Lincolna, kterým bylo </a:t>
            </a:r>
            <a:r>
              <a:rPr lang="cs-CZ" altLang="cs-CZ" sz="2000" b="1" u="sng" dirty="0" err="1">
                <a:solidFill>
                  <a:srgbClr val="FF0000"/>
                </a:solidFill>
              </a:rPr>
              <a:t>Yosemitské</a:t>
            </a:r>
            <a:r>
              <a:rPr lang="cs-CZ" altLang="cs-CZ" sz="2000" b="1" u="sng" dirty="0">
                <a:solidFill>
                  <a:srgbClr val="FF0000"/>
                </a:solidFill>
              </a:rPr>
              <a:t> údolí</a:t>
            </a:r>
            <a:r>
              <a:rPr lang="cs-CZ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přiděleno Kalifornii za podmínky, že území „</a:t>
            </a:r>
            <a:r>
              <a:rPr lang="cs-CZ" altLang="cs-CZ" sz="2000" b="1" dirty="0">
                <a:solidFill>
                  <a:schemeClr val="accent3">
                    <a:lumMod val="50000"/>
                  </a:schemeClr>
                </a:solidFill>
              </a:rPr>
              <a:t>bude drženo pro veřejné použití, turistiku a rekreaci .... </a:t>
            </a:r>
            <a:r>
              <a:rPr lang="cs-CZ" altLang="cs-CZ" sz="2000" b="1" dirty="0" smtClean="0">
                <a:solidFill>
                  <a:schemeClr val="accent3">
                    <a:lumMod val="50000"/>
                  </a:schemeClr>
                </a:solidFill>
              </a:rPr>
              <a:t>pro </a:t>
            </a:r>
            <a:r>
              <a:rPr lang="cs-CZ" altLang="cs-CZ" sz="2000" b="1" dirty="0">
                <a:solidFill>
                  <a:schemeClr val="accent3">
                    <a:lumMod val="50000"/>
                  </a:schemeClr>
                </a:solidFill>
              </a:rPr>
              <a:t>všechny časy.“ </a:t>
            </a:r>
          </a:p>
          <a:p>
            <a:pPr indent="-182880" fontAlgn="auto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cs-CZ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Prezident Grant 1.3.1872  podepsal zákon o vzniku  </a:t>
            </a:r>
            <a:r>
              <a:rPr lang="cs-CZ" altLang="cs-CZ" sz="2000" b="1" u="sng" dirty="0" err="1">
                <a:solidFill>
                  <a:srgbClr val="FF0000"/>
                </a:solidFill>
              </a:rPr>
              <a:t>Yellowstonského</a:t>
            </a:r>
            <a:r>
              <a:rPr lang="cs-CZ" altLang="cs-CZ" sz="2000" b="1" u="sng" dirty="0">
                <a:solidFill>
                  <a:srgbClr val="FF0000"/>
                </a:solidFill>
              </a:rPr>
              <a:t> parku</a:t>
            </a:r>
          </a:p>
          <a:p>
            <a:pPr indent="-182880" fontAlgn="auto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cs-CZ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1879 zřízen </a:t>
            </a:r>
            <a:r>
              <a:rPr lang="cs-CZ" altLang="cs-CZ" sz="2000" b="1" i="1" u="sng" dirty="0" err="1">
                <a:solidFill>
                  <a:srgbClr val="FF0000"/>
                </a:solidFill>
              </a:rPr>
              <a:t>Royal</a:t>
            </a:r>
            <a:r>
              <a:rPr lang="cs-CZ" altLang="cs-CZ" sz="2000" b="1" i="1" u="sng" dirty="0">
                <a:solidFill>
                  <a:srgbClr val="FF0000"/>
                </a:solidFill>
              </a:rPr>
              <a:t> </a:t>
            </a:r>
            <a:r>
              <a:rPr lang="cs-CZ" altLang="cs-CZ" sz="2000" b="1" i="1" u="sng" dirty="0" err="1">
                <a:solidFill>
                  <a:srgbClr val="FF0000"/>
                </a:solidFill>
              </a:rPr>
              <a:t>National</a:t>
            </a:r>
            <a:r>
              <a:rPr lang="cs-CZ" altLang="cs-CZ" sz="2000" b="1" i="1" u="sng" dirty="0">
                <a:solidFill>
                  <a:srgbClr val="FF0000"/>
                </a:solidFill>
              </a:rPr>
              <a:t> Park </a:t>
            </a:r>
            <a:r>
              <a:rPr lang="cs-CZ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Austrálii.</a:t>
            </a:r>
          </a:p>
          <a:p>
            <a:pPr indent="-182880" fontAlgn="auto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cs-CZ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1885 dala kanadská vláda pod ochranu </a:t>
            </a:r>
            <a:r>
              <a:rPr lang="cs-CZ" altLang="cs-CZ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minerální prameny </a:t>
            </a:r>
            <a:r>
              <a:rPr lang="cs-CZ" altLang="cs-CZ" sz="2000" b="1" i="1" u="sng" dirty="0" err="1">
                <a:solidFill>
                  <a:srgbClr val="FF0000"/>
                </a:solidFill>
              </a:rPr>
              <a:t>Banff</a:t>
            </a:r>
            <a:r>
              <a:rPr lang="cs-CZ" altLang="cs-CZ" sz="2000" b="1" u="sng" dirty="0">
                <a:solidFill>
                  <a:srgbClr val="FF0000"/>
                </a:solidFill>
              </a:rPr>
              <a:t> </a:t>
            </a:r>
            <a:r>
              <a:rPr lang="cs-CZ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 Skalistých horách </a:t>
            </a:r>
          </a:p>
          <a:p>
            <a:pPr indent="-182880" fontAlgn="auto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cs-CZ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1887 </a:t>
            </a:r>
            <a:r>
              <a:rPr lang="cs-CZ" altLang="cs-CZ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národní park </a:t>
            </a:r>
            <a:r>
              <a:rPr lang="cs-CZ" altLang="cs-CZ" sz="2000" b="1" i="1" u="sng" dirty="0" err="1">
                <a:solidFill>
                  <a:srgbClr val="FF0000"/>
                </a:solidFill>
              </a:rPr>
              <a:t>Tongariro</a:t>
            </a:r>
            <a:r>
              <a:rPr lang="cs-CZ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na Novém Zélandě </a:t>
            </a:r>
          </a:p>
          <a:p>
            <a:pPr indent="-182880" fontAlgn="auto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cs-CZ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1896 chráněná přírodní rezervace </a:t>
            </a:r>
            <a:r>
              <a:rPr lang="cs-CZ" altLang="cs-CZ" sz="2000" b="1" u="sng" dirty="0" err="1">
                <a:solidFill>
                  <a:srgbClr val="FF0000"/>
                </a:solidFill>
              </a:rPr>
              <a:t>Sabie</a:t>
            </a:r>
            <a:r>
              <a:rPr lang="cs-CZ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 JAR</a:t>
            </a: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indent="-182880" fontAlgn="auto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cs-CZ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1891 americký kongres přijal </a:t>
            </a:r>
            <a:r>
              <a:rPr lang="cs-CZ" altLang="cs-CZ" sz="2000" b="1" i="1" u="sng" dirty="0">
                <a:solidFill>
                  <a:srgbClr val="0000CC"/>
                </a:solidFill>
              </a:rPr>
              <a:t>zákon o lesních rezervacích</a:t>
            </a:r>
            <a:r>
              <a:rPr lang="cs-CZ" altLang="cs-CZ" sz="2000" u="sng" dirty="0">
                <a:solidFill>
                  <a:srgbClr val="0000CC"/>
                </a:solidFill>
              </a:rPr>
              <a:t> </a:t>
            </a:r>
          </a:p>
          <a:p>
            <a:pPr indent="-182880" fontAlgn="auto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cs-CZ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1910 vřesoviště </a:t>
            </a:r>
            <a:r>
              <a:rPr lang="cs-CZ" altLang="cs-CZ" sz="2000" b="1" i="1" u="sng" dirty="0" err="1">
                <a:solidFill>
                  <a:srgbClr val="FF0000"/>
                </a:solidFill>
              </a:rPr>
              <a:t>Lunenburger</a:t>
            </a:r>
            <a:r>
              <a:rPr lang="cs-CZ" altLang="cs-CZ" sz="2000" b="1" i="1" u="sng" dirty="0">
                <a:solidFill>
                  <a:srgbClr val="FF0000"/>
                </a:solidFill>
              </a:rPr>
              <a:t> </a:t>
            </a:r>
            <a:r>
              <a:rPr lang="cs-CZ" altLang="cs-CZ" sz="2000" b="1" i="1" u="sng" dirty="0" err="1">
                <a:solidFill>
                  <a:srgbClr val="FF0000"/>
                </a:solidFill>
              </a:rPr>
              <a:t>Heide</a:t>
            </a:r>
            <a:r>
              <a:rPr lang="cs-CZ" altLang="cs-CZ" sz="2000" b="1" u="sng" dirty="0">
                <a:solidFill>
                  <a:srgbClr val="FF0000"/>
                </a:solidFill>
              </a:rPr>
              <a:t> </a:t>
            </a:r>
            <a:r>
              <a:rPr lang="cs-CZ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</a:t>
            </a:r>
            <a:r>
              <a:rPr lang="cs-CZ" alt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Dolním Sasku </a:t>
            </a:r>
            <a:endParaRPr lang="cs-CZ" altLang="cs-CZ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cs-CZ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1910 parky </a:t>
            </a:r>
            <a:r>
              <a:rPr lang="cs-CZ" altLang="cs-CZ" sz="2000" b="1" i="1" u="sng" dirty="0" err="1">
                <a:solidFill>
                  <a:srgbClr val="FF0000"/>
                </a:solidFill>
              </a:rPr>
              <a:t>Sarek</a:t>
            </a:r>
            <a:r>
              <a:rPr lang="cs-CZ" altLang="cs-CZ" sz="2000" b="1" i="1" u="sng" dirty="0">
                <a:solidFill>
                  <a:srgbClr val="FF0000"/>
                </a:solidFill>
              </a:rPr>
              <a:t>, </a:t>
            </a:r>
            <a:r>
              <a:rPr lang="cs-CZ" altLang="cs-CZ" sz="2000" b="1" i="1" u="sng" dirty="0" err="1">
                <a:solidFill>
                  <a:srgbClr val="FF0000"/>
                </a:solidFill>
              </a:rPr>
              <a:t>Stora</a:t>
            </a:r>
            <a:r>
              <a:rPr lang="cs-CZ" altLang="cs-CZ" sz="2000" b="1" i="1" u="sng" dirty="0">
                <a:solidFill>
                  <a:srgbClr val="FF0000"/>
                </a:solidFill>
              </a:rPr>
              <a:t> </a:t>
            </a:r>
            <a:r>
              <a:rPr lang="cs-CZ" altLang="cs-CZ" sz="2000" b="1" i="1" u="sng" dirty="0" err="1">
                <a:solidFill>
                  <a:srgbClr val="FF0000"/>
                </a:solidFill>
              </a:rPr>
              <a:t>Sjöfallet</a:t>
            </a:r>
            <a:r>
              <a:rPr lang="cs-CZ" altLang="cs-CZ" sz="2000" b="1" i="1" u="sng" dirty="0">
                <a:solidFill>
                  <a:srgbClr val="FF0000"/>
                </a:solidFill>
              </a:rPr>
              <a:t>, </a:t>
            </a:r>
            <a:r>
              <a:rPr lang="cs-CZ" altLang="cs-CZ" sz="2000" b="1" i="1" u="sng" dirty="0" err="1">
                <a:solidFill>
                  <a:srgbClr val="FF0000"/>
                </a:solidFill>
              </a:rPr>
              <a:t>Peljekaseje</a:t>
            </a:r>
            <a:r>
              <a:rPr lang="cs-CZ" altLang="cs-CZ" sz="2000" b="1" i="1" u="sng" dirty="0">
                <a:solidFill>
                  <a:srgbClr val="FF0000"/>
                </a:solidFill>
              </a:rPr>
              <a:t> a </a:t>
            </a:r>
            <a:r>
              <a:rPr lang="cs-CZ" altLang="cs-CZ" sz="2000" b="1" i="1" u="sng" dirty="0" err="1">
                <a:solidFill>
                  <a:srgbClr val="FF0000"/>
                </a:solidFill>
              </a:rPr>
              <a:t>Abisko</a:t>
            </a:r>
            <a:r>
              <a:rPr lang="cs-CZ" altLang="cs-CZ" sz="2000" b="1" i="1" u="sng" dirty="0">
                <a:solidFill>
                  <a:srgbClr val="FF0000"/>
                </a:solidFill>
              </a:rPr>
              <a:t> </a:t>
            </a:r>
            <a:r>
              <a:rPr lang="cs-CZ" altLang="cs-CZ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</a:t>
            </a: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Švédsku</a:t>
            </a:r>
          </a:p>
          <a:p>
            <a:pPr indent="-182880" fontAlgn="auto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cs-CZ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1913 park </a:t>
            </a:r>
            <a:r>
              <a:rPr lang="cs-CZ" altLang="cs-CZ" sz="2000" b="1" i="1" u="sng" dirty="0" err="1">
                <a:solidFill>
                  <a:srgbClr val="FF0000"/>
                </a:solidFill>
              </a:rPr>
              <a:t>Berarde</a:t>
            </a:r>
            <a:r>
              <a:rPr lang="cs-CZ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ve </a:t>
            </a:r>
            <a:r>
              <a:rPr lang="cs-CZ" alt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Francouzských Alpách</a:t>
            </a:r>
            <a:endParaRPr lang="cs-CZ" altLang="cs-CZ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cs-CZ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1914 národní park </a:t>
            </a:r>
            <a:r>
              <a:rPr lang="cs-CZ" altLang="cs-CZ" sz="2000" b="1" i="1" u="sng" dirty="0" err="1">
                <a:solidFill>
                  <a:srgbClr val="FF0000"/>
                </a:solidFill>
              </a:rPr>
              <a:t>Engadine</a:t>
            </a:r>
            <a:r>
              <a:rPr lang="cs-CZ" altLang="cs-CZ" sz="2000" u="sng" dirty="0">
                <a:solidFill>
                  <a:srgbClr val="FF0000"/>
                </a:solidFill>
              </a:rPr>
              <a:t> </a:t>
            </a:r>
            <a:r>
              <a:rPr lang="cs-CZ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</a:t>
            </a: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Švýcarsku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511925" cy="64807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cs-CZ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NEJSTARŠÍ CHRÁNĚNÁ ÚZEMÍ V ČR</a:t>
            </a:r>
            <a:endParaRPr lang="cs-CZ" sz="28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683568" y="980728"/>
            <a:ext cx="3312368" cy="2632358"/>
            <a:chOff x="683568" y="980728"/>
            <a:chExt cx="3312368" cy="2632358"/>
          </a:xfrm>
        </p:grpSpPr>
        <p:pic>
          <p:nvPicPr>
            <p:cNvPr id="2050" name="Picture 2" descr="http://www.ckrumlov.cz/obr/region/soucas/6159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980728"/>
              <a:ext cx="3276293" cy="22322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bdélník 3"/>
            <p:cNvSpPr/>
            <p:nvPr/>
          </p:nvSpPr>
          <p:spPr>
            <a:xfrm>
              <a:off x="683568" y="3212976"/>
              <a:ext cx="33123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6037" lvl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</a:pPr>
              <a:r>
                <a:rPr lang="cs-CZ" b="1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ŽOFÍNSKÝ PRALES 1838 </a:t>
              </a: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4716016" y="980728"/>
            <a:ext cx="3816424" cy="2632358"/>
            <a:chOff x="4716016" y="980728"/>
            <a:chExt cx="3816424" cy="2632358"/>
          </a:xfrm>
        </p:grpSpPr>
        <p:pic>
          <p:nvPicPr>
            <p:cNvPr id="2052" name="Picture 4" descr="http://www.penzion-kaminek.cz/galerie/aktuality/1443102091_cs_prales_hojna_vod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980728"/>
              <a:ext cx="3348683" cy="22349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bdélník 4"/>
            <p:cNvSpPr/>
            <p:nvPr/>
          </p:nvSpPr>
          <p:spPr>
            <a:xfrm>
              <a:off x="4716016" y="3212976"/>
              <a:ext cx="38164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6037" lvl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</a:pPr>
              <a:r>
                <a:rPr lang="cs-CZ" b="1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PRALES HOJNÁ VODA </a:t>
              </a:r>
              <a:r>
                <a:rPr lang="cs-CZ" b="1" dirty="0" smtClean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1838</a:t>
              </a:r>
              <a:endParaRPr lang="cs-CZ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2771800" y="3717032"/>
            <a:ext cx="3498999" cy="2776374"/>
            <a:chOff x="2771800" y="3717032"/>
            <a:chExt cx="3498999" cy="2776374"/>
          </a:xfrm>
        </p:grpSpPr>
        <p:pic>
          <p:nvPicPr>
            <p:cNvPr id="2054" name="Picture 6" descr="http://www.boubinsky-prales.cz/fotky/prales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3717032"/>
              <a:ext cx="3155504" cy="23666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bdélník 7"/>
            <p:cNvSpPr/>
            <p:nvPr/>
          </p:nvSpPr>
          <p:spPr>
            <a:xfrm>
              <a:off x="2771800" y="6093296"/>
              <a:ext cx="34989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6037" lvl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</a:pPr>
              <a:r>
                <a:rPr lang="cs-CZ" b="1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BOUBÍNSKÝ PRALES 1858 </a:t>
              </a:r>
              <a:endParaRPr lang="cs-CZ" sz="2200" dirty="0">
                <a:solidFill>
                  <a:srgbClr val="404040"/>
                </a:solidFill>
                <a:latin typeface="Trebuchet MS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275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32" name="Group 12"/>
          <p:cNvGrpSpPr>
            <a:grpSpLocks/>
          </p:cNvGrpSpPr>
          <p:nvPr/>
        </p:nvGrpSpPr>
        <p:grpSpPr bwMode="auto">
          <a:xfrm>
            <a:off x="1320800" y="333375"/>
            <a:ext cx="6378575" cy="3365500"/>
            <a:chOff x="824" y="653"/>
            <a:chExt cx="4018" cy="2279"/>
          </a:xfrm>
        </p:grpSpPr>
        <p:sp>
          <p:nvSpPr>
            <p:cNvPr id="31747" name="AutoShape 5"/>
            <p:cNvSpPr>
              <a:spLocks noChangeArrowheads="1"/>
            </p:cNvSpPr>
            <p:nvPr/>
          </p:nvSpPr>
          <p:spPr bwMode="auto">
            <a:xfrm>
              <a:off x="2082" y="653"/>
              <a:ext cx="1709" cy="580"/>
            </a:xfrm>
            <a:prstGeom prst="wedgeEllipseCallout">
              <a:avLst>
                <a:gd name="adj1" fmla="val -4995"/>
                <a:gd name="adj2" fmla="val 39269"/>
              </a:avLst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cs-CZ" altLang="cs-CZ" b="1">
                  <a:solidFill>
                    <a:srgbClr val="000000"/>
                  </a:solidFill>
                  <a:latin typeface="Trebuchet MS" pitchFamily="34" charset="0"/>
                </a:rPr>
                <a:t>kulturní diverzita</a:t>
              </a:r>
              <a:endParaRPr lang="cs-CZ" altLang="cs-CZ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56326" name="AutoShape 6"/>
            <p:cNvSpPr>
              <a:spLocks/>
            </p:cNvSpPr>
            <p:nvPr/>
          </p:nvSpPr>
          <p:spPr bwMode="auto">
            <a:xfrm rot="2778825">
              <a:off x="2975" y="1303"/>
              <a:ext cx="469" cy="1820"/>
            </a:xfrm>
            <a:prstGeom prst="rightBrace">
              <a:avLst>
                <a:gd name="adj1" fmla="val 32407"/>
                <a:gd name="adj2" fmla="val 50000"/>
              </a:avLst>
            </a:prstGeom>
            <a:noFill/>
            <a:ln w="76200">
              <a:solidFill>
                <a:srgbClr val="FF505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>
                <a:latin typeface="+mn-lt"/>
                <a:cs typeface="+mn-cs"/>
              </a:endParaRPr>
            </a:p>
          </p:txBody>
        </p:sp>
        <p:sp>
          <p:nvSpPr>
            <p:cNvPr id="31749" name="AutoShape 7"/>
            <p:cNvSpPr>
              <a:spLocks noChangeArrowheads="1"/>
            </p:cNvSpPr>
            <p:nvPr/>
          </p:nvSpPr>
          <p:spPr bwMode="auto">
            <a:xfrm>
              <a:off x="3516" y="2159"/>
              <a:ext cx="1326" cy="773"/>
            </a:xfrm>
            <a:prstGeom prst="wedgeRectCallout">
              <a:avLst>
                <a:gd name="adj1" fmla="val -10333"/>
                <a:gd name="adj2" fmla="val -4204"/>
              </a:avLst>
            </a:prstGeom>
            <a:solidFill>
              <a:srgbClr val="DDDDDD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cs-CZ" sz="2400" b="1">
                  <a:solidFill>
                    <a:srgbClr val="FF0000"/>
                  </a:solidFill>
                  <a:latin typeface="Trebuchet MS" pitchFamily="34" charset="0"/>
                </a:rPr>
                <a:t>OBECNÝ ZÁKLAD TURIZMU</a:t>
              </a:r>
              <a:endParaRPr lang="cs-CZ" altLang="cs-CZ" sz="2400">
                <a:solidFill>
                  <a:srgbClr val="FF0000"/>
                </a:solidFill>
                <a:latin typeface="Trebuchet MS" pitchFamily="34" charset="0"/>
              </a:endParaRPr>
            </a:p>
          </p:txBody>
        </p:sp>
        <p:sp>
          <p:nvSpPr>
            <p:cNvPr id="31750" name="Line 8"/>
            <p:cNvSpPr>
              <a:spLocks noChangeShapeType="1"/>
            </p:cNvSpPr>
            <p:nvPr/>
          </p:nvSpPr>
          <p:spPr bwMode="auto">
            <a:xfrm flipV="1">
              <a:off x="1716" y="1242"/>
              <a:ext cx="1034" cy="1107"/>
            </a:xfrm>
            <a:prstGeom prst="line">
              <a:avLst/>
            </a:prstGeom>
            <a:noFill/>
            <a:ln w="76200" cmpd="tri">
              <a:solidFill>
                <a:srgbClr val="FF5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51" name="AutoShape 9"/>
            <p:cNvSpPr>
              <a:spLocks noChangeArrowheads="1"/>
            </p:cNvSpPr>
            <p:nvPr/>
          </p:nvSpPr>
          <p:spPr bwMode="auto">
            <a:xfrm>
              <a:off x="1563" y="1516"/>
              <a:ext cx="1479" cy="583"/>
            </a:xfrm>
            <a:prstGeom prst="wedgeEllipseCallout">
              <a:avLst>
                <a:gd name="adj1" fmla="val 2014"/>
                <a:gd name="adj2" fmla="val 39269"/>
              </a:avLst>
            </a:prstGeom>
            <a:solidFill>
              <a:srgbClr val="CC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18800"/>
            <a:lstStyle/>
            <a:p>
              <a:pPr algn="ctr"/>
              <a:r>
                <a:rPr lang="cs-CZ" altLang="cs-CZ" b="1">
                  <a:solidFill>
                    <a:srgbClr val="000000"/>
                  </a:solidFill>
                  <a:latin typeface="Trebuchet MS" pitchFamily="34" charset="0"/>
                </a:rPr>
                <a:t>biodiverzita</a:t>
              </a:r>
            </a:p>
          </p:txBody>
        </p:sp>
        <p:sp>
          <p:nvSpPr>
            <p:cNvPr id="31752" name="AutoShape 10"/>
            <p:cNvSpPr>
              <a:spLocks noChangeArrowheads="1"/>
            </p:cNvSpPr>
            <p:nvPr/>
          </p:nvSpPr>
          <p:spPr bwMode="auto">
            <a:xfrm>
              <a:off x="824" y="2321"/>
              <a:ext cx="1477" cy="585"/>
            </a:xfrm>
            <a:prstGeom prst="wedgeEllipseCallout">
              <a:avLst>
                <a:gd name="adj1" fmla="val 2014"/>
                <a:gd name="adj2" fmla="val 39269"/>
              </a:avLst>
            </a:prstGeom>
            <a:solidFill>
              <a:schemeClr val="bg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18800"/>
            <a:lstStyle/>
            <a:p>
              <a:pPr algn="ctr"/>
              <a:r>
                <a:rPr lang="cs-CZ" altLang="cs-CZ" b="1">
                  <a:solidFill>
                    <a:srgbClr val="000000"/>
                  </a:solidFill>
                  <a:latin typeface="Trebuchet MS" pitchFamily="34" charset="0"/>
                </a:rPr>
                <a:t>geodiverzita</a:t>
              </a:r>
              <a:endParaRPr lang="cs-CZ" altLang="cs-CZ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</p:grp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347663" y="4109988"/>
            <a:ext cx="8478837" cy="23083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1415" rIns="71415" anchor="ctr">
            <a:spAutoFit/>
          </a:bodyPr>
          <a:lstStyle>
            <a:lvl1pPr>
              <a:tabLst>
                <a:tab pos="990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tabLst>
                <a:tab pos="990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tabLst>
                <a:tab pos="990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tabLst>
                <a:tab pos="990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tabLst>
                <a:tab pos="990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2400" b="1" cap="al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Obecně je nutno vybudovat systém, který bude schopný reagovat na nejrůznější požadavky zájemců </a:t>
            </a:r>
            <a:r>
              <a:rPr lang="cs-CZ" altLang="cs-CZ" sz="2400" b="1" cap="all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při </a:t>
            </a:r>
            <a:r>
              <a:rPr lang="cs-CZ" altLang="cs-CZ" sz="2400" b="1" cap="al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respektování mezinárodních a</a:t>
            </a:r>
            <a:r>
              <a:rPr lang="cs-CZ" altLang="cs-CZ" sz="2400" cap="al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2400" b="1" cap="al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národních právních, ekonomických, kulturně-historických  a environmentálních podmínek a omezení.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>
            <a:grpSpLocks/>
          </p:cNvGrpSpPr>
          <p:nvPr/>
        </p:nvGrpSpPr>
        <p:grpSpPr bwMode="auto">
          <a:xfrm>
            <a:off x="1258888" y="620713"/>
            <a:ext cx="6769100" cy="5070475"/>
            <a:chOff x="1259632" y="620688"/>
            <a:chExt cx="6768752" cy="5070177"/>
          </a:xfrm>
        </p:grpSpPr>
        <p:pic>
          <p:nvPicPr>
            <p:cNvPr id="32770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51720" y="620688"/>
              <a:ext cx="4841877" cy="4420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Obdélník 1"/>
            <p:cNvSpPr/>
            <p:nvPr/>
          </p:nvSpPr>
          <p:spPr>
            <a:xfrm>
              <a:off x="1259632" y="5228929"/>
              <a:ext cx="6768752" cy="46193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cap="all" dirty="0" err="1">
                  <a:latin typeface="+mn-lt"/>
                  <a:cs typeface="+mn-cs"/>
                </a:rPr>
                <a:t>Schéma</a:t>
              </a:r>
              <a:r>
                <a:rPr lang="en-US" sz="2400" b="1" cap="all" dirty="0">
                  <a:latin typeface="+mn-lt"/>
                  <a:cs typeface="+mn-cs"/>
                </a:rPr>
                <a:t> </a:t>
              </a:r>
              <a:r>
                <a:rPr lang="en-US" sz="2400" b="1" cap="all" dirty="0" err="1">
                  <a:latin typeface="+mn-lt"/>
                  <a:cs typeface="+mn-cs"/>
                </a:rPr>
                <a:t>dopadů</a:t>
              </a:r>
              <a:r>
                <a:rPr lang="en-US" sz="2400" b="1" cap="all" dirty="0">
                  <a:latin typeface="+mn-lt"/>
                  <a:cs typeface="+mn-cs"/>
                </a:rPr>
                <a:t> </a:t>
              </a:r>
              <a:r>
                <a:rPr lang="en-US" sz="2400" b="1" cap="all" dirty="0" err="1">
                  <a:latin typeface="+mn-lt"/>
                  <a:cs typeface="+mn-cs"/>
                </a:rPr>
                <a:t>turistického</a:t>
              </a:r>
              <a:r>
                <a:rPr lang="en-US" sz="2400" b="1" cap="all" dirty="0">
                  <a:latin typeface="+mn-lt"/>
                  <a:cs typeface="+mn-cs"/>
                </a:rPr>
                <a:t> </a:t>
              </a:r>
              <a:r>
                <a:rPr lang="en-US" sz="2400" b="1" cap="all" dirty="0" err="1">
                  <a:latin typeface="+mn-lt"/>
                  <a:cs typeface="+mn-cs"/>
                </a:rPr>
                <a:t>průmyslu</a:t>
              </a:r>
              <a:endParaRPr lang="cs-CZ" sz="2400" b="1" cap="all" dirty="0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4003675" y="336550"/>
            <a:ext cx="2006600" cy="7159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1080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NADŘAZENÉ SYSTÉMY</a:t>
            </a:r>
            <a:endParaRPr lang="cs-CZ" altLang="cs-CZ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57386" name="Group 42"/>
          <p:cNvGrpSpPr>
            <a:grpSpLocks/>
          </p:cNvGrpSpPr>
          <p:nvPr/>
        </p:nvGrpSpPr>
        <p:grpSpPr bwMode="auto">
          <a:xfrm>
            <a:off x="528638" y="882650"/>
            <a:ext cx="7972425" cy="5573713"/>
            <a:chOff x="333" y="556"/>
            <a:chExt cx="5022" cy="3511"/>
          </a:xfrm>
        </p:grpSpPr>
        <p:grpSp>
          <p:nvGrpSpPr>
            <p:cNvPr id="33814" name="Group 40"/>
            <p:cNvGrpSpPr>
              <a:grpSpLocks/>
            </p:cNvGrpSpPr>
            <p:nvPr/>
          </p:nvGrpSpPr>
          <p:grpSpPr bwMode="auto">
            <a:xfrm>
              <a:off x="333" y="3060"/>
              <a:ext cx="4948" cy="1007"/>
              <a:chOff x="333" y="3060"/>
              <a:chExt cx="4948" cy="1007"/>
            </a:xfrm>
          </p:grpSpPr>
          <p:sp>
            <p:nvSpPr>
              <p:cNvPr id="57349" name="Text Box 5"/>
              <p:cNvSpPr txBox="1">
                <a:spLocks noChangeArrowheads="1"/>
              </p:cNvSpPr>
              <p:nvPr/>
            </p:nvSpPr>
            <p:spPr bwMode="auto">
              <a:xfrm>
                <a:off x="333" y="3615"/>
                <a:ext cx="1413" cy="45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altLang="cs-CZ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Technologické prostředí</a:t>
                </a:r>
                <a:endParaRPr lang="cs-CZ" altLang="cs-CZ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57350" name="Text Box 6"/>
              <p:cNvSpPr txBox="1">
                <a:spLocks noChangeArrowheads="1"/>
              </p:cNvSpPr>
              <p:nvPr/>
            </p:nvSpPr>
            <p:spPr bwMode="auto">
              <a:xfrm>
                <a:off x="2069" y="3772"/>
                <a:ext cx="1622" cy="27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72000" rIns="0" bIns="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altLang="cs-CZ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Politické prostředí</a:t>
                </a:r>
                <a:endParaRPr lang="cs-CZ" altLang="cs-CZ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57351" name="Text Box 7"/>
              <p:cNvSpPr txBox="1">
                <a:spLocks noChangeArrowheads="1"/>
              </p:cNvSpPr>
              <p:nvPr/>
            </p:nvSpPr>
            <p:spPr bwMode="auto">
              <a:xfrm>
                <a:off x="4106" y="3609"/>
                <a:ext cx="1175" cy="44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altLang="cs-CZ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Ekologické prostředí</a:t>
                </a:r>
                <a:endParaRPr lang="cs-CZ" altLang="cs-CZ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33823" name="Line 8"/>
              <p:cNvSpPr>
                <a:spLocks noChangeShapeType="1"/>
              </p:cNvSpPr>
              <p:nvPr/>
            </p:nvSpPr>
            <p:spPr bwMode="auto">
              <a:xfrm flipH="1">
                <a:off x="1273" y="3081"/>
                <a:ext cx="510" cy="492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 type="triangle" w="lg" len="med"/>
                <a:tailEnd type="triangle" w="lg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24" name="Line 9"/>
              <p:cNvSpPr>
                <a:spLocks noChangeShapeType="1"/>
              </p:cNvSpPr>
              <p:nvPr/>
            </p:nvSpPr>
            <p:spPr bwMode="auto">
              <a:xfrm>
                <a:off x="2965" y="3338"/>
                <a:ext cx="0" cy="381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 type="triangle" w="lg" len="med"/>
                <a:tailEnd type="triangle" w="lg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25" name="Line 10"/>
              <p:cNvSpPr>
                <a:spLocks noChangeShapeType="1"/>
              </p:cNvSpPr>
              <p:nvPr/>
            </p:nvSpPr>
            <p:spPr bwMode="auto">
              <a:xfrm>
                <a:off x="4161" y="3060"/>
                <a:ext cx="516" cy="516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 type="triangle" w="lg" len="med"/>
                <a:tailEnd type="triangle" w="lg" len="med"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3815" name="Group 41"/>
            <p:cNvGrpSpPr>
              <a:grpSpLocks/>
            </p:cNvGrpSpPr>
            <p:nvPr/>
          </p:nvGrpSpPr>
          <p:grpSpPr bwMode="auto">
            <a:xfrm>
              <a:off x="786" y="556"/>
              <a:ext cx="4569" cy="759"/>
              <a:chOff x="786" y="556"/>
              <a:chExt cx="4569" cy="759"/>
            </a:xfrm>
          </p:grpSpPr>
          <p:sp>
            <p:nvSpPr>
              <p:cNvPr id="57355" name="Text Box 11"/>
              <p:cNvSpPr txBox="1">
                <a:spLocks noChangeArrowheads="1"/>
              </p:cNvSpPr>
              <p:nvPr/>
            </p:nvSpPr>
            <p:spPr bwMode="auto">
              <a:xfrm>
                <a:off x="4297" y="556"/>
                <a:ext cx="1058" cy="43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altLang="cs-CZ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Sociální prostředí</a:t>
                </a:r>
                <a:endParaRPr lang="cs-CZ" altLang="cs-CZ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33817" name="Text Box 12"/>
              <p:cNvSpPr txBox="1">
                <a:spLocks noChangeArrowheads="1"/>
              </p:cNvSpPr>
              <p:nvPr/>
            </p:nvSpPr>
            <p:spPr bwMode="auto">
              <a:xfrm>
                <a:off x="786" y="561"/>
                <a:ext cx="1224" cy="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cs-CZ" altLang="cs-CZ" b="1">
                    <a:solidFill>
                      <a:srgbClr val="0000FF"/>
                    </a:solidFill>
                    <a:latin typeface="Trebuchet MS" pitchFamily="34" charset="0"/>
                  </a:rPr>
                  <a:t>Ekonomické prostředí</a:t>
                </a:r>
                <a:endParaRPr lang="cs-CZ" altLang="cs-CZ">
                  <a:latin typeface="Trebuchet MS" pitchFamily="34" charset="0"/>
                </a:endParaRPr>
              </a:p>
            </p:txBody>
          </p:sp>
          <p:sp>
            <p:nvSpPr>
              <p:cNvPr id="33818" name="Line 14"/>
              <p:cNvSpPr>
                <a:spLocks noChangeShapeType="1"/>
              </p:cNvSpPr>
              <p:nvPr/>
            </p:nvSpPr>
            <p:spPr bwMode="auto">
              <a:xfrm>
                <a:off x="1439" y="1002"/>
                <a:ext cx="292" cy="231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 type="triangle" w="lg" len="med"/>
                <a:tailEnd type="triangle" w="lg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19" name="Line 15"/>
              <p:cNvSpPr>
                <a:spLocks noChangeShapeType="1"/>
              </p:cNvSpPr>
              <p:nvPr/>
            </p:nvSpPr>
            <p:spPr bwMode="auto">
              <a:xfrm flipH="1">
                <a:off x="4297" y="1014"/>
                <a:ext cx="332" cy="301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 type="triangle" w="lg" len="med"/>
                <a:tailEnd type="triangle" w="lg" len="med"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57382" name="Group 38"/>
          <p:cNvGrpSpPr>
            <a:grpSpLocks/>
          </p:cNvGrpSpPr>
          <p:nvPr/>
        </p:nvGrpSpPr>
        <p:grpSpPr bwMode="auto">
          <a:xfrm>
            <a:off x="1703388" y="1541463"/>
            <a:ext cx="5949950" cy="3719512"/>
            <a:chOff x="1073" y="971"/>
            <a:chExt cx="3748" cy="2343"/>
          </a:xfrm>
        </p:grpSpPr>
        <p:sp>
          <p:nvSpPr>
            <p:cNvPr id="33796" name="Oval 17"/>
            <p:cNvSpPr>
              <a:spLocks noChangeArrowheads="1"/>
            </p:cNvSpPr>
            <p:nvPr/>
          </p:nvSpPr>
          <p:spPr bwMode="auto">
            <a:xfrm>
              <a:off x="1073" y="971"/>
              <a:ext cx="3748" cy="2343"/>
            </a:xfrm>
            <a:prstGeom prst="ellipse">
              <a:avLst/>
            </a:prstGeom>
            <a:solidFill>
              <a:srgbClr val="FFFF99"/>
            </a:solidFill>
            <a:ln w="57150" cmpd="thickThin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800">
                <a:latin typeface="Trebuchet MS" pitchFamily="34" charset="0"/>
              </a:endParaRPr>
            </a:p>
          </p:txBody>
        </p:sp>
        <p:sp>
          <p:nvSpPr>
            <p:cNvPr id="33797" name="Text Box 18"/>
            <p:cNvSpPr txBox="1">
              <a:spLocks noChangeArrowheads="1"/>
            </p:cNvSpPr>
            <p:nvPr/>
          </p:nvSpPr>
          <p:spPr bwMode="auto">
            <a:xfrm>
              <a:off x="2132" y="1060"/>
              <a:ext cx="1528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54000" rIns="0" bIns="0"/>
            <a:lstStyle/>
            <a:p>
              <a:pPr algn="ctr"/>
              <a:r>
                <a:rPr lang="cs-CZ" altLang="cs-CZ" b="1">
                  <a:solidFill>
                    <a:srgbClr val="000000"/>
                  </a:solidFill>
                  <a:latin typeface="Trebuchet MS" pitchFamily="34" charset="0"/>
                </a:rPr>
                <a:t>systém cestovního ruchu</a:t>
              </a:r>
              <a:endParaRPr lang="cs-CZ" altLang="cs-CZ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33798" name="Line 19"/>
            <p:cNvSpPr>
              <a:spLocks noChangeShapeType="1"/>
            </p:cNvSpPr>
            <p:nvPr/>
          </p:nvSpPr>
          <p:spPr bwMode="auto">
            <a:xfrm>
              <a:off x="2192" y="2056"/>
              <a:ext cx="233" cy="78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3799" name="Line 20"/>
            <p:cNvSpPr>
              <a:spLocks noChangeShapeType="1"/>
            </p:cNvSpPr>
            <p:nvPr/>
          </p:nvSpPr>
          <p:spPr bwMode="auto">
            <a:xfrm flipV="1">
              <a:off x="1950" y="1396"/>
              <a:ext cx="501" cy="22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3800" name="Line 21"/>
            <p:cNvSpPr>
              <a:spLocks noChangeShapeType="1"/>
            </p:cNvSpPr>
            <p:nvPr/>
          </p:nvSpPr>
          <p:spPr bwMode="auto">
            <a:xfrm>
              <a:off x="3276" y="1359"/>
              <a:ext cx="213" cy="178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3801" name="Oval 22"/>
            <p:cNvSpPr>
              <a:spLocks noChangeArrowheads="1"/>
            </p:cNvSpPr>
            <p:nvPr/>
          </p:nvSpPr>
          <p:spPr bwMode="auto">
            <a:xfrm>
              <a:off x="1236" y="1584"/>
              <a:ext cx="956" cy="776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800">
                <a:latin typeface="Trebuchet MS" pitchFamily="34" charset="0"/>
              </a:endParaRPr>
            </a:p>
          </p:txBody>
        </p:sp>
        <p:sp>
          <p:nvSpPr>
            <p:cNvPr id="57367" name="Text Box 23"/>
            <p:cNvSpPr txBox="1">
              <a:spLocks noChangeArrowheads="1"/>
            </p:cNvSpPr>
            <p:nvPr/>
          </p:nvSpPr>
          <p:spPr bwMode="auto">
            <a:xfrm>
              <a:off x="1246" y="1753"/>
              <a:ext cx="926" cy="56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1080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altLang="cs-CZ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cs typeface="+mn-cs"/>
                </a:rPr>
                <a:t>subsystém subjekt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altLang="cs-CZ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cs typeface="+mn-cs"/>
                </a:rPr>
                <a:t>CR</a:t>
              </a:r>
            </a:p>
          </p:txBody>
        </p:sp>
        <p:sp>
          <p:nvSpPr>
            <p:cNvPr id="33803" name="Oval 25"/>
            <p:cNvSpPr>
              <a:spLocks noChangeArrowheads="1"/>
            </p:cNvSpPr>
            <p:nvPr/>
          </p:nvSpPr>
          <p:spPr bwMode="auto">
            <a:xfrm>
              <a:off x="2388" y="1558"/>
              <a:ext cx="2054" cy="1569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800">
                <a:latin typeface="Trebuchet MS" pitchFamily="34" charset="0"/>
              </a:endParaRPr>
            </a:p>
          </p:txBody>
        </p:sp>
        <p:sp>
          <p:nvSpPr>
            <p:cNvPr id="33804" name="Oval 26"/>
            <p:cNvSpPr>
              <a:spLocks noChangeArrowheads="1"/>
            </p:cNvSpPr>
            <p:nvPr/>
          </p:nvSpPr>
          <p:spPr bwMode="auto">
            <a:xfrm>
              <a:off x="2539" y="1922"/>
              <a:ext cx="760" cy="5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800">
                <a:latin typeface="Trebuchet MS" pitchFamily="34" charset="0"/>
              </a:endParaRPr>
            </a:p>
          </p:txBody>
        </p:sp>
        <p:sp>
          <p:nvSpPr>
            <p:cNvPr id="33805" name="Oval 27"/>
            <p:cNvSpPr>
              <a:spLocks noChangeArrowheads="1"/>
            </p:cNvSpPr>
            <p:nvPr/>
          </p:nvSpPr>
          <p:spPr bwMode="auto">
            <a:xfrm>
              <a:off x="3574" y="1959"/>
              <a:ext cx="740" cy="52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800">
                <a:latin typeface="Trebuchet MS" pitchFamily="34" charset="0"/>
              </a:endParaRPr>
            </a:p>
          </p:txBody>
        </p:sp>
        <p:sp>
          <p:nvSpPr>
            <p:cNvPr id="33806" name="Line 28"/>
            <p:cNvSpPr>
              <a:spLocks noChangeShapeType="1"/>
            </p:cNvSpPr>
            <p:nvPr/>
          </p:nvSpPr>
          <p:spPr bwMode="auto">
            <a:xfrm>
              <a:off x="2968" y="2468"/>
              <a:ext cx="136" cy="13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3807" name="Line 29"/>
            <p:cNvSpPr>
              <a:spLocks noChangeShapeType="1"/>
            </p:cNvSpPr>
            <p:nvPr/>
          </p:nvSpPr>
          <p:spPr bwMode="auto">
            <a:xfrm flipH="1">
              <a:off x="3675" y="2489"/>
              <a:ext cx="146" cy="10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3808" name="Text Box 30"/>
            <p:cNvSpPr txBox="1">
              <a:spLocks noChangeArrowheads="1"/>
            </p:cNvSpPr>
            <p:nvPr/>
          </p:nvSpPr>
          <p:spPr bwMode="auto">
            <a:xfrm>
              <a:off x="3640" y="2024"/>
              <a:ext cx="577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/>
              <a:r>
                <a:rPr lang="cs-CZ" altLang="cs-CZ" b="1">
                  <a:solidFill>
                    <a:srgbClr val="000000"/>
                  </a:solidFill>
                  <a:latin typeface="Trebuchet MS" pitchFamily="34" charset="0"/>
                </a:rPr>
                <a:t>místo</a:t>
              </a:r>
            </a:p>
            <a:p>
              <a:pPr algn="ctr"/>
              <a:r>
                <a:rPr lang="cs-CZ" altLang="cs-CZ" b="1">
                  <a:solidFill>
                    <a:srgbClr val="000000"/>
                  </a:solidFill>
                  <a:latin typeface="Trebuchet MS" pitchFamily="34" charset="0"/>
                </a:rPr>
                <a:t>CR</a:t>
              </a:r>
              <a:endParaRPr lang="cs-CZ" altLang="cs-CZ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33809" name="Text Box 31"/>
            <p:cNvSpPr txBox="1">
              <a:spLocks noChangeArrowheads="1"/>
            </p:cNvSpPr>
            <p:nvPr/>
          </p:nvSpPr>
          <p:spPr bwMode="auto">
            <a:xfrm>
              <a:off x="2542" y="1999"/>
              <a:ext cx="680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bIns="0"/>
            <a:lstStyle/>
            <a:p>
              <a:pPr algn="ctr"/>
              <a:r>
                <a:rPr lang="cs-CZ" altLang="cs-CZ" b="1">
                  <a:solidFill>
                    <a:srgbClr val="000000"/>
                  </a:solidFill>
                  <a:latin typeface="Trebuchet MS" pitchFamily="34" charset="0"/>
                </a:rPr>
                <a:t>podnik</a:t>
              </a:r>
            </a:p>
            <a:p>
              <a:pPr algn="ctr"/>
              <a:r>
                <a:rPr lang="cs-CZ" altLang="cs-CZ" b="1">
                  <a:solidFill>
                    <a:srgbClr val="000000"/>
                  </a:solidFill>
                  <a:latin typeface="Trebuchet MS" pitchFamily="34" charset="0"/>
                </a:rPr>
                <a:t> CR</a:t>
              </a:r>
              <a:endParaRPr lang="cs-CZ" altLang="cs-CZ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33810" name="Text Box 32"/>
            <p:cNvSpPr txBox="1">
              <a:spLocks noChangeArrowheads="1"/>
            </p:cNvSpPr>
            <p:nvPr/>
          </p:nvSpPr>
          <p:spPr bwMode="auto">
            <a:xfrm>
              <a:off x="3066" y="1596"/>
              <a:ext cx="90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cs-CZ" altLang="cs-CZ" sz="1800" b="1">
                  <a:solidFill>
                    <a:srgbClr val="000000"/>
                  </a:solidFill>
                  <a:latin typeface="Trebuchet MS" pitchFamily="34" charset="0"/>
                </a:rPr>
                <a:t>objekt </a:t>
              </a:r>
            </a:p>
            <a:p>
              <a:pPr algn="ctr"/>
              <a:r>
                <a:rPr lang="cs-CZ" altLang="cs-CZ" sz="1800" b="1">
                  <a:solidFill>
                    <a:srgbClr val="000000"/>
                  </a:solidFill>
                  <a:latin typeface="Trebuchet MS" pitchFamily="34" charset="0"/>
                </a:rPr>
                <a:t>cest. ruchu</a:t>
              </a:r>
              <a:endParaRPr lang="cs-CZ" altLang="cs-CZ" sz="18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33811" name="Oval 34"/>
            <p:cNvSpPr>
              <a:spLocks noChangeArrowheads="1"/>
            </p:cNvSpPr>
            <p:nvPr/>
          </p:nvSpPr>
          <p:spPr bwMode="auto">
            <a:xfrm>
              <a:off x="2906" y="2564"/>
              <a:ext cx="1000" cy="4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800">
                <a:latin typeface="Trebuchet MS" pitchFamily="34" charset="0"/>
              </a:endParaRPr>
            </a:p>
          </p:txBody>
        </p:sp>
        <p:sp>
          <p:nvSpPr>
            <p:cNvPr id="33812" name="Text Box 35"/>
            <p:cNvSpPr txBox="1">
              <a:spLocks noChangeArrowheads="1"/>
            </p:cNvSpPr>
            <p:nvPr/>
          </p:nvSpPr>
          <p:spPr bwMode="auto">
            <a:xfrm>
              <a:off x="2964" y="2623"/>
              <a:ext cx="934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rIns="18000"/>
            <a:lstStyle/>
            <a:p>
              <a:pPr algn="ctr"/>
              <a:r>
                <a:rPr lang="cs-CZ" altLang="cs-CZ" b="1">
                  <a:solidFill>
                    <a:srgbClr val="000000"/>
                  </a:solidFill>
                  <a:latin typeface="Trebuchet MS" pitchFamily="34" charset="0"/>
                </a:rPr>
                <a:t>organizace CR</a:t>
              </a:r>
              <a:endParaRPr lang="cs-CZ" altLang="cs-CZ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33813" name="Line 36"/>
            <p:cNvSpPr>
              <a:spLocks noChangeShapeType="1"/>
            </p:cNvSpPr>
            <p:nvPr/>
          </p:nvSpPr>
          <p:spPr bwMode="auto">
            <a:xfrm>
              <a:off x="3309" y="2151"/>
              <a:ext cx="275" cy="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57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93" name="Group 61"/>
          <p:cNvGrpSpPr>
            <a:grpSpLocks/>
          </p:cNvGrpSpPr>
          <p:nvPr/>
        </p:nvGrpSpPr>
        <p:grpSpPr bwMode="auto">
          <a:xfrm>
            <a:off x="406400" y="187325"/>
            <a:ext cx="8556625" cy="6445250"/>
            <a:chOff x="256" y="118"/>
            <a:chExt cx="5390" cy="4060"/>
          </a:xfrm>
        </p:grpSpPr>
        <p:grpSp>
          <p:nvGrpSpPr>
            <p:cNvPr id="34818" name="Group 35"/>
            <p:cNvGrpSpPr>
              <a:grpSpLocks/>
            </p:cNvGrpSpPr>
            <p:nvPr/>
          </p:nvGrpSpPr>
          <p:grpSpPr bwMode="auto">
            <a:xfrm>
              <a:off x="4247" y="440"/>
              <a:ext cx="86" cy="187"/>
              <a:chOff x="9150" y="7920"/>
              <a:chExt cx="240" cy="255"/>
            </a:xfrm>
          </p:grpSpPr>
          <p:sp>
            <p:nvSpPr>
              <p:cNvPr id="34869" name="Line 36"/>
              <p:cNvSpPr>
                <a:spLocks noChangeShapeType="1"/>
              </p:cNvSpPr>
              <p:nvPr/>
            </p:nvSpPr>
            <p:spPr bwMode="auto">
              <a:xfrm>
                <a:off x="9150" y="7920"/>
                <a:ext cx="0" cy="255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870" name="Line 37"/>
              <p:cNvSpPr>
                <a:spLocks noChangeShapeType="1"/>
              </p:cNvSpPr>
              <p:nvPr/>
            </p:nvSpPr>
            <p:spPr bwMode="auto">
              <a:xfrm flipV="1">
                <a:off x="9390" y="7920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4819" name="Group 60"/>
            <p:cNvGrpSpPr>
              <a:grpSpLocks/>
            </p:cNvGrpSpPr>
            <p:nvPr/>
          </p:nvGrpSpPr>
          <p:grpSpPr bwMode="auto">
            <a:xfrm>
              <a:off x="256" y="118"/>
              <a:ext cx="5390" cy="4060"/>
              <a:chOff x="256" y="118"/>
              <a:chExt cx="5390" cy="4060"/>
            </a:xfrm>
          </p:grpSpPr>
          <p:sp>
            <p:nvSpPr>
              <p:cNvPr id="44037" name="Line 5"/>
              <p:cNvSpPr>
                <a:spLocks noChangeShapeType="1"/>
              </p:cNvSpPr>
              <p:nvPr/>
            </p:nvSpPr>
            <p:spPr bwMode="auto">
              <a:xfrm>
                <a:off x="386" y="4178"/>
                <a:ext cx="4601" cy="0"/>
              </a:xfrm>
              <a:prstGeom prst="line">
                <a:avLst/>
              </a:prstGeom>
              <a:noFill/>
              <a:ln w="76200">
                <a:solidFill>
                  <a:schemeClr val="bg2">
                    <a:lumMod val="50000"/>
                  </a:schemeClr>
                </a:solidFill>
                <a:round/>
                <a:headEnd/>
                <a:tailEnd type="stealth" w="lg" len="lg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800">
                  <a:latin typeface="+mn-lt"/>
                  <a:cs typeface="+mn-cs"/>
                </a:endParaRPr>
              </a:p>
            </p:txBody>
          </p:sp>
          <p:sp>
            <p:nvSpPr>
              <p:cNvPr id="34821" name="Text Box 6"/>
              <p:cNvSpPr txBox="1">
                <a:spLocks noChangeArrowheads="1"/>
              </p:cNvSpPr>
              <p:nvPr/>
            </p:nvSpPr>
            <p:spPr bwMode="auto">
              <a:xfrm>
                <a:off x="1761" y="3974"/>
                <a:ext cx="1578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cs-CZ" altLang="cs-CZ" sz="1800" b="1">
                    <a:solidFill>
                      <a:srgbClr val="000099"/>
                    </a:solidFill>
                    <a:latin typeface="Arial Narrow" pitchFamily="34" charset="0"/>
                  </a:rPr>
                  <a:t>ETAPY VÝVOJE SYSTÉMU</a:t>
                </a:r>
                <a:r>
                  <a:rPr lang="cs-CZ" altLang="cs-CZ" sz="1800">
                    <a:solidFill>
                      <a:srgbClr val="000099"/>
                    </a:solidFill>
                    <a:latin typeface="Arial Narrow" pitchFamily="34" charset="0"/>
                  </a:rPr>
                  <a:t> </a:t>
                </a:r>
                <a:endParaRPr lang="cs-CZ" altLang="cs-CZ" sz="1800">
                  <a:solidFill>
                    <a:srgbClr val="000099"/>
                  </a:solidFill>
                  <a:latin typeface="Trebuchet MS" pitchFamily="34" charset="0"/>
                </a:endParaRPr>
              </a:p>
            </p:txBody>
          </p:sp>
          <p:grpSp>
            <p:nvGrpSpPr>
              <p:cNvPr id="34822" name="Group 7"/>
              <p:cNvGrpSpPr>
                <a:grpSpLocks/>
              </p:cNvGrpSpPr>
              <p:nvPr/>
            </p:nvGrpSpPr>
            <p:grpSpPr bwMode="auto">
              <a:xfrm>
                <a:off x="798" y="466"/>
                <a:ext cx="66" cy="2737"/>
                <a:chOff x="2595" y="2910"/>
                <a:chExt cx="210" cy="5265"/>
              </a:xfrm>
            </p:grpSpPr>
            <p:sp>
              <p:nvSpPr>
                <p:cNvPr id="34867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595" y="2910"/>
                  <a:ext cx="0" cy="5265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lg" len="sm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4868" name="Line 9"/>
                <p:cNvSpPr>
                  <a:spLocks noChangeShapeType="1"/>
                </p:cNvSpPr>
                <p:nvPr/>
              </p:nvSpPr>
              <p:spPr bwMode="auto">
                <a:xfrm>
                  <a:off x="2805" y="2910"/>
                  <a:ext cx="0" cy="5250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lg" len="sm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4823" name="Group 10"/>
              <p:cNvGrpSpPr>
                <a:grpSpLocks/>
              </p:cNvGrpSpPr>
              <p:nvPr/>
            </p:nvGrpSpPr>
            <p:grpSpPr bwMode="auto">
              <a:xfrm>
                <a:off x="1911" y="448"/>
                <a:ext cx="81" cy="1280"/>
                <a:chOff x="5790" y="2880"/>
                <a:chExt cx="225" cy="2265"/>
              </a:xfrm>
            </p:grpSpPr>
            <p:sp>
              <p:nvSpPr>
                <p:cNvPr id="3486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5790" y="2880"/>
                  <a:ext cx="0" cy="2265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lg" len="sm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4866" name="Line 12"/>
                <p:cNvSpPr>
                  <a:spLocks noChangeShapeType="1"/>
                </p:cNvSpPr>
                <p:nvPr/>
              </p:nvSpPr>
              <p:spPr bwMode="auto">
                <a:xfrm>
                  <a:off x="6015" y="2880"/>
                  <a:ext cx="0" cy="2265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lg" len="sm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4824" name="Group 13"/>
              <p:cNvGrpSpPr>
                <a:grpSpLocks/>
              </p:cNvGrpSpPr>
              <p:nvPr/>
            </p:nvGrpSpPr>
            <p:grpSpPr bwMode="auto">
              <a:xfrm>
                <a:off x="1911" y="2071"/>
                <a:ext cx="81" cy="1153"/>
                <a:chOff x="5790" y="2880"/>
                <a:chExt cx="225" cy="2265"/>
              </a:xfrm>
            </p:grpSpPr>
            <p:sp>
              <p:nvSpPr>
                <p:cNvPr id="34863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5790" y="2880"/>
                  <a:ext cx="0" cy="2265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lg" len="sm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4864" name="Line 15"/>
                <p:cNvSpPr>
                  <a:spLocks noChangeShapeType="1"/>
                </p:cNvSpPr>
                <p:nvPr/>
              </p:nvSpPr>
              <p:spPr bwMode="auto">
                <a:xfrm>
                  <a:off x="6015" y="2880"/>
                  <a:ext cx="0" cy="2265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lg" len="sm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4825" name="Group 16"/>
              <p:cNvGrpSpPr>
                <a:grpSpLocks/>
              </p:cNvGrpSpPr>
              <p:nvPr/>
            </p:nvGrpSpPr>
            <p:grpSpPr bwMode="auto">
              <a:xfrm>
                <a:off x="3079" y="448"/>
                <a:ext cx="89" cy="1229"/>
                <a:chOff x="5790" y="2880"/>
                <a:chExt cx="225" cy="2265"/>
              </a:xfrm>
            </p:grpSpPr>
            <p:sp>
              <p:nvSpPr>
                <p:cNvPr id="3486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790" y="2880"/>
                  <a:ext cx="0" cy="2265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lg" len="sm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4862" name="Line 18"/>
                <p:cNvSpPr>
                  <a:spLocks noChangeShapeType="1"/>
                </p:cNvSpPr>
                <p:nvPr/>
              </p:nvSpPr>
              <p:spPr bwMode="auto">
                <a:xfrm>
                  <a:off x="6015" y="2880"/>
                  <a:ext cx="0" cy="2265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lg" len="sm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4826" name="Group 19"/>
              <p:cNvGrpSpPr>
                <a:grpSpLocks/>
              </p:cNvGrpSpPr>
              <p:nvPr/>
            </p:nvGrpSpPr>
            <p:grpSpPr bwMode="auto">
              <a:xfrm>
                <a:off x="3090" y="2172"/>
                <a:ext cx="80" cy="626"/>
                <a:chOff x="5790" y="2880"/>
                <a:chExt cx="225" cy="2265"/>
              </a:xfrm>
            </p:grpSpPr>
            <p:sp>
              <p:nvSpPr>
                <p:cNvPr id="34859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5790" y="2880"/>
                  <a:ext cx="0" cy="2265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lg" len="sm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4860" name="Line 21"/>
                <p:cNvSpPr>
                  <a:spLocks noChangeShapeType="1"/>
                </p:cNvSpPr>
                <p:nvPr/>
              </p:nvSpPr>
              <p:spPr bwMode="auto">
                <a:xfrm>
                  <a:off x="6015" y="2880"/>
                  <a:ext cx="0" cy="2265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lg" len="sm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34827" name="Text Box 22"/>
              <p:cNvSpPr txBox="1">
                <a:spLocks noChangeArrowheads="1"/>
              </p:cNvSpPr>
              <p:nvPr/>
            </p:nvSpPr>
            <p:spPr bwMode="auto">
              <a:xfrm>
                <a:off x="256" y="3210"/>
                <a:ext cx="1129" cy="461"/>
              </a:xfrm>
              <a:prstGeom prst="rect">
                <a:avLst/>
              </a:prstGeom>
              <a:solidFill>
                <a:srgbClr val="CC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8000" tIns="36000" rIns="18000" bIns="36000"/>
              <a:lstStyle/>
              <a:p>
                <a:pPr algn="ctr">
                  <a:spcBef>
                    <a:spcPts val="300"/>
                  </a:spcBef>
                </a:pPr>
                <a:r>
                  <a:rPr lang="cs-CZ" altLang="cs-CZ" sz="1400" b="1">
                    <a:solidFill>
                      <a:srgbClr val="000000"/>
                    </a:solidFill>
                    <a:latin typeface="Arial Narrow" pitchFamily="34" charset="0"/>
                  </a:rPr>
                  <a:t>PŘÍRODNÍ, HISTORICKÉ A KULTURNÍ PAMĚTIHODNOSTI</a:t>
                </a:r>
              </a:p>
            </p:txBody>
          </p:sp>
          <p:sp>
            <p:nvSpPr>
              <p:cNvPr id="34828" name="Text Box 23"/>
              <p:cNvSpPr txBox="1">
                <a:spLocks noChangeArrowheads="1"/>
              </p:cNvSpPr>
              <p:nvPr/>
            </p:nvSpPr>
            <p:spPr bwMode="auto">
              <a:xfrm>
                <a:off x="1428" y="3217"/>
                <a:ext cx="1130" cy="444"/>
              </a:xfrm>
              <a:prstGeom prst="rect">
                <a:avLst/>
              </a:prstGeom>
              <a:solidFill>
                <a:srgbClr val="CC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8000" tIns="36000" rIns="18000" bIns="36000"/>
              <a:lstStyle/>
              <a:p>
                <a:pPr algn="ctr">
                  <a:spcBef>
                    <a:spcPts val="300"/>
                  </a:spcBef>
                </a:pPr>
                <a:r>
                  <a:rPr lang="cs-CZ" altLang="cs-CZ" sz="1400" b="1">
                    <a:solidFill>
                      <a:srgbClr val="000000"/>
                    </a:solidFill>
                    <a:latin typeface="Arial Narrow" pitchFamily="34" charset="0"/>
                  </a:rPr>
                  <a:t>PŘÍRODNÍ, HISTORICKÉ A KULTURNÍ PAMĚTIHODNOSTI</a:t>
                </a:r>
              </a:p>
            </p:txBody>
          </p:sp>
          <p:sp>
            <p:nvSpPr>
              <p:cNvPr id="34829" name="Rectangle 24"/>
              <p:cNvSpPr>
                <a:spLocks noChangeArrowheads="1"/>
              </p:cNvSpPr>
              <p:nvPr/>
            </p:nvSpPr>
            <p:spPr bwMode="auto">
              <a:xfrm>
                <a:off x="2597" y="2809"/>
                <a:ext cx="1097" cy="1160"/>
              </a:xfrm>
              <a:prstGeom prst="rect">
                <a:avLst/>
              </a:prstGeom>
              <a:solidFill>
                <a:srgbClr val="CC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800">
                  <a:latin typeface="Trebuchet MS" pitchFamily="34" charset="0"/>
                </a:endParaRPr>
              </a:p>
            </p:txBody>
          </p:sp>
          <p:sp>
            <p:nvSpPr>
              <p:cNvPr id="34830" name="Text Box 26"/>
              <p:cNvSpPr txBox="1">
                <a:spLocks noChangeArrowheads="1"/>
              </p:cNvSpPr>
              <p:nvPr/>
            </p:nvSpPr>
            <p:spPr bwMode="auto">
              <a:xfrm>
                <a:off x="2629" y="2849"/>
                <a:ext cx="1023" cy="3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8000" tIns="108000" rIns="18000" bIns="36000"/>
              <a:lstStyle/>
              <a:p>
                <a:pPr algn="ctr">
                  <a:spcBef>
                    <a:spcPts val="1000"/>
                  </a:spcBef>
                </a:pPr>
                <a:r>
                  <a:rPr lang="cs-CZ" altLang="cs-CZ" sz="1400" b="1">
                    <a:solidFill>
                      <a:srgbClr val="000000"/>
                    </a:solidFill>
                    <a:latin typeface="Arial Narrow" pitchFamily="34" charset="0"/>
                  </a:rPr>
                  <a:t>SPRÁVCI OBJEKTŮ</a:t>
                </a:r>
                <a:endParaRPr lang="cs-CZ" altLang="cs-CZ" sz="140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4831" name="Text Box 27"/>
              <p:cNvSpPr txBox="1">
                <a:spLocks noChangeArrowheads="1"/>
              </p:cNvSpPr>
              <p:nvPr/>
            </p:nvSpPr>
            <p:spPr bwMode="auto">
              <a:xfrm>
                <a:off x="2629" y="3342"/>
                <a:ext cx="1023" cy="58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8000" tIns="36000" rIns="18000" bIns="36000"/>
              <a:lstStyle/>
              <a:p>
                <a:pPr algn="ctr"/>
                <a:r>
                  <a:rPr lang="cs-CZ" altLang="cs-CZ" sz="1400" b="1">
                    <a:solidFill>
                      <a:srgbClr val="000000"/>
                    </a:solidFill>
                    <a:latin typeface="Arial Narrow" pitchFamily="34" charset="0"/>
                  </a:rPr>
                  <a:t>NÁRODNÍ SYSTÉMY PŘÍRODNÍCH, HISTORICKÝCH A KULTUR. OBJEKTŮ</a:t>
                </a:r>
              </a:p>
            </p:txBody>
          </p:sp>
          <p:sp>
            <p:nvSpPr>
              <p:cNvPr id="34832" name="Rectangle 29"/>
              <p:cNvSpPr>
                <a:spLocks noChangeArrowheads="1"/>
              </p:cNvSpPr>
              <p:nvPr/>
            </p:nvSpPr>
            <p:spPr bwMode="auto">
              <a:xfrm>
                <a:off x="3780" y="2792"/>
                <a:ext cx="1093" cy="1172"/>
              </a:xfrm>
              <a:prstGeom prst="rect">
                <a:avLst/>
              </a:prstGeom>
              <a:solidFill>
                <a:srgbClr val="CC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800">
                  <a:latin typeface="Trebuchet MS" pitchFamily="34" charset="0"/>
                </a:endParaRPr>
              </a:p>
            </p:txBody>
          </p:sp>
          <p:sp>
            <p:nvSpPr>
              <p:cNvPr id="34833" name="Text Box 30"/>
              <p:cNvSpPr txBox="1">
                <a:spLocks noChangeArrowheads="1"/>
              </p:cNvSpPr>
              <p:nvPr/>
            </p:nvSpPr>
            <p:spPr bwMode="auto">
              <a:xfrm>
                <a:off x="3812" y="3337"/>
                <a:ext cx="1023" cy="59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8000" tIns="36000" rIns="18000" bIns="36000"/>
              <a:lstStyle/>
              <a:p>
                <a:pPr algn="ctr">
                  <a:spcBef>
                    <a:spcPts val="300"/>
                  </a:spcBef>
                </a:pPr>
                <a:r>
                  <a:rPr lang="cs-CZ" altLang="cs-CZ" sz="1400" b="1">
                    <a:solidFill>
                      <a:srgbClr val="000000"/>
                    </a:solidFill>
                    <a:latin typeface="Arial Narrow" pitchFamily="34" charset="0"/>
                  </a:rPr>
                  <a:t>SVĚTOVÉ DĚDICTVÍ A NÁRODNÍ SYSTÉMY PŘÍROD., HISTOR. A KULTUR. OBJEKTŮ</a:t>
                </a:r>
              </a:p>
            </p:txBody>
          </p:sp>
          <p:sp>
            <p:nvSpPr>
              <p:cNvPr id="34834" name="Text Box 31"/>
              <p:cNvSpPr txBox="1">
                <a:spLocks noChangeArrowheads="1"/>
              </p:cNvSpPr>
              <p:nvPr/>
            </p:nvSpPr>
            <p:spPr bwMode="auto">
              <a:xfrm>
                <a:off x="3811" y="2853"/>
                <a:ext cx="1013" cy="3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8000" tIns="36000" rIns="18000" bIns="36000"/>
              <a:lstStyle/>
              <a:p>
                <a:pPr algn="ctr">
                  <a:spcBef>
                    <a:spcPts val="300"/>
                  </a:spcBef>
                </a:pPr>
                <a:r>
                  <a:rPr lang="cs-CZ" altLang="cs-CZ" sz="1400" b="1">
                    <a:solidFill>
                      <a:srgbClr val="000000"/>
                    </a:solidFill>
                    <a:latin typeface="Arial Narrow" pitchFamily="34" charset="0"/>
                  </a:rPr>
                  <a:t>SPRÁVY OBJEKTŮ A JEJICH SÍTÍ</a:t>
                </a:r>
              </a:p>
            </p:txBody>
          </p:sp>
          <p:grpSp>
            <p:nvGrpSpPr>
              <p:cNvPr id="34835" name="Group 32"/>
              <p:cNvGrpSpPr>
                <a:grpSpLocks/>
              </p:cNvGrpSpPr>
              <p:nvPr/>
            </p:nvGrpSpPr>
            <p:grpSpPr bwMode="auto">
              <a:xfrm>
                <a:off x="4278" y="3177"/>
                <a:ext cx="95" cy="152"/>
                <a:chOff x="9150" y="7920"/>
                <a:chExt cx="240" cy="255"/>
              </a:xfrm>
            </p:grpSpPr>
            <p:sp>
              <p:nvSpPr>
                <p:cNvPr id="34857" name="Line 33"/>
                <p:cNvSpPr>
                  <a:spLocks noChangeShapeType="1"/>
                </p:cNvSpPr>
                <p:nvPr/>
              </p:nvSpPr>
              <p:spPr bwMode="auto">
                <a:xfrm>
                  <a:off x="9150" y="7920"/>
                  <a:ext cx="0" cy="25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lg" len="sm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4858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9390" y="7920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lg" len="sm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4836" name="Group 38"/>
              <p:cNvGrpSpPr>
                <a:grpSpLocks/>
              </p:cNvGrpSpPr>
              <p:nvPr/>
            </p:nvGrpSpPr>
            <p:grpSpPr bwMode="auto">
              <a:xfrm>
                <a:off x="260" y="118"/>
                <a:ext cx="4873" cy="339"/>
                <a:chOff x="1305" y="1740"/>
                <a:chExt cx="8829" cy="753"/>
              </a:xfrm>
            </p:grpSpPr>
            <p:sp>
              <p:nvSpPr>
                <p:cNvPr id="34853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7703" y="1740"/>
                  <a:ext cx="2431" cy="73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18000" tIns="36000" rIns="18000" bIns="36000"/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cs-CZ" altLang="cs-CZ" sz="1400" b="1">
                      <a:solidFill>
                        <a:srgbClr val="000000"/>
                      </a:solidFill>
                      <a:latin typeface="Arial Narrow" pitchFamily="34" charset="0"/>
                    </a:rPr>
                    <a:t>MASIVNÍ ORGANIZOVANÁ TURISTIKA</a:t>
                  </a:r>
                  <a:endParaRPr lang="cs-CZ" altLang="cs-CZ" sz="1400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34854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5559" y="1742"/>
                  <a:ext cx="1853" cy="715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18000" tIns="36000" rIns="18000" bIns="36000"/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cs-CZ" altLang="cs-CZ" sz="1400" b="1">
                      <a:solidFill>
                        <a:srgbClr val="000000"/>
                      </a:solidFill>
                      <a:latin typeface="Arial Narrow" pitchFamily="34" charset="0"/>
                    </a:rPr>
                    <a:t>ORGANIZOVANÁ TURISTIKA</a:t>
                  </a:r>
                </a:p>
              </p:txBody>
            </p:sp>
            <p:sp>
              <p:nvSpPr>
                <p:cNvPr id="34855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473" y="1740"/>
                  <a:ext cx="1843" cy="73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18000" tIns="36000" rIns="18000" bIns="36000"/>
                <a:lstStyle/>
                <a:p>
                  <a:pPr algn="ctr">
                    <a:spcBef>
                      <a:spcPts val="300"/>
                    </a:spcBef>
                  </a:pPr>
                  <a:r>
                    <a:rPr lang="cs-CZ" altLang="cs-CZ" sz="1400" b="1">
                      <a:solidFill>
                        <a:srgbClr val="000000"/>
                      </a:solidFill>
                      <a:latin typeface="Arial Narrow" pitchFamily="34" charset="0"/>
                    </a:rPr>
                    <a:t>TURISTÉ, </a:t>
                  </a:r>
                </a:p>
                <a:p>
                  <a:pPr algn="ctr"/>
                  <a:r>
                    <a:rPr lang="cs-CZ" altLang="cs-CZ" sz="1400" b="1">
                      <a:solidFill>
                        <a:srgbClr val="000000"/>
                      </a:solidFill>
                      <a:latin typeface="Arial Narrow" pitchFamily="34" charset="0"/>
                    </a:rPr>
                    <a:t>TURISTICKÉ SPOLKY</a:t>
                  </a:r>
                  <a:endParaRPr lang="cs-CZ" altLang="cs-CZ" sz="1400" b="1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34856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305" y="1740"/>
                  <a:ext cx="1964" cy="75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18000" tIns="36000" rIns="18000" bIns="36000"/>
                <a:lstStyle/>
                <a:p>
                  <a:pPr algn="ctr">
                    <a:spcBef>
                      <a:spcPts val="300"/>
                    </a:spcBef>
                  </a:pPr>
                  <a:r>
                    <a:rPr lang="cs-CZ" altLang="cs-CZ" sz="1400" b="1">
                      <a:solidFill>
                        <a:srgbClr val="000000"/>
                      </a:solidFill>
                      <a:latin typeface="Arial Narrow" pitchFamily="34" charset="0"/>
                    </a:rPr>
                    <a:t>MILOVNÍCI PŘÍRODY, HISTORIE A KULTURY</a:t>
                  </a:r>
                  <a:endParaRPr lang="cs-CZ" altLang="cs-CZ" sz="1400">
                    <a:solidFill>
                      <a:srgbClr val="000000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34837" name="Group 43"/>
              <p:cNvGrpSpPr>
                <a:grpSpLocks/>
              </p:cNvGrpSpPr>
              <p:nvPr/>
            </p:nvGrpSpPr>
            <p:grpSpPr bwMode="auto">
              <a:xfrm>
                <a:off x="4284" y="2669"/>
                <a:ext cx="72" cy="116"/>
                <a:chOff x="9150" y="7920"/>
                <a:chExt cx="240" cy="255"/>
              </a:xfrm>
            </p:grpSpPr>
            <p:sp>
              <p:nvSpPr>
                <p:cNvPr id="34851" name="Line 44"/>
                <p:cNvSpPr>
                  <a:spLocks noChangeShapeType="1"/>
                </p:cNvSpPr>
                <p:nvPr/>
              </p:nvSpPr>
              <p:spPr bwMode="auto">
                <a:xfrm>
                  <a:off x="9150" y="7920"/>
                  <a:ext cx="0" cy="255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lg" len="sm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4852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9390" y="7920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lg" len="sm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44078" name="Text Box 46"/>
              <p:cNvSpPr txBox="1">
                <a:spLocks noChangeArrowheads="1"/>
              </p:cNvSpPr>
              <p:nvPr/>
            </p:nvSpPr>
            <p:spPr bwMode="auto">
              <a:xfrm>
                <a:off x="1366" y="1728"/>
                <a:ext cx="1138" cy="33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lIns="18000" tIns="36000" rIns="18000" bIns="36000"/>
              <a:lstStyle/>
              <a:p>
                <a:pPr algn="ctr" fontAlgn="auto">
                  <a:spcBef>
                    <a:spcPts val="300"/>
                  </a:spcBef>
                  <a:spcAft>
                    <a:spcPts val="0"/>
                  </a:spcAft>
                  <a:defRPr/>
                </a:pPr>
                <a:r>
                  <a:rPr lang="cs-CZ" altLang="cs-CZ" sz="1400" b="1">
                    <a:solidFill>
                      <a:srgbClr val="000000"/>
                    </a:solidFill>
                    <a:latin typeface="Arial Narrow" pitchFamily="34" charset="0"/>
                    <a:cs typeface="+mn-cs"/>
                  </a:rPr>
                  <a:t>UBYTOVACÍ ZAŘÍZENÍ,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altLang="cs-CZ" sz="1400" b="1">
                    <a:solidFill>
                      <a:srgbClr val="000000"/>
                    </a:solidFill>
                    <a:latin typeface="Arial Narrow" pitchFamily="34" charset="0"/>
                    <a:cs typeface="+mn-cs"/>
                  </a:rPr>
                  <a:t>CESTOVNÍ KANCELÁŘE</a:t>
                </a:r>
              </a:p>
            </p:txBody>
          </p:sp>
          <p:sp>
            <p:nvSpPr>
              <p:cNvPr id="44079" name="Text Box 47"/>
              <p:cNvSpPr txBox="1">
                <a:spLocks noChangeArrowheads="1"/>
              </p:cNvSpPr>
              <p:nvPr/>
            </p:nvSpPr>
            <p:spPr bwMode="auto">
              <a:xfrm>
                <a:off x="2556" y="1679"/>
                <a:ext cx="1112" cy="47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lIns="18000" tIns="36000" rIns="18000" bIns="3600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altLang="cs-CZ" sz="1400" b="1">
                    <a:solidFill>
                      <a:srgbClr val="000000"/>
                    </a:solidFill>
                    <a:latin typeface="Arial Narrow" pitchFamily="34" charset="0"/>
                    <a:cs typeface="+mn-cs"/>
                  </a:rPr>
                  <a:t>UBYTOVACÍ A STRAVOVACÍ ZAŘÍZENÍ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altLang="cs-CZ" sz="1400" b="1">
                    <a:solidFill>
                      <a:srgbClr val="000000"/>
                    </a:solidFill>
                    <a:latin typeface="Arial Narrow" pitchFamily="34" charset="0"/>
                    <a:cs typeface="+mn-cs"/>
                  </a:rPr>
                  <a:t>CESTOVNÍ AGENTURY</a:t>
                </a:r>
                <a:endParaRPr lang="cs-CZ" altLang="cs-CZ" sz="1400">
                  <a:solidFill>
                    <a:srgbClr val="000000"/>
                  </a:solidFill>
                  <a:latin typeface="Arial Narrow" pitchFamily="34" charset="0"/>
                  <a:cs typeface="+mn-cs"/>
                </a:endParaRPr>
              </a:p>
            </p:txBody>
          </p:sp>
          <p:sp>
            <p:nvSpPr>
              <p:cNvPr id="34840" name="Rectangle 48"/>
              <p:cNvSpPr>
                <a:spLocks noChangeArrowheads="1"/>
              </p:cNvSpPr>
              <p:nvPr/>
            </p:nvSpPr>
            <p:spPr bwMode="auto">
              <a:xfrm>
                <a:off x="3725" y="635"/>
                <a:ext cx="1921" cy="2026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800">
                  <a:latin typeface="Trebuchet MS" pitchFamily="34" charset="0"/>
                </a:endParaRPr>
              </a:p>
            </p:txBody>
          </p:sp>
          <p:sp>
            <p:nvSpPr>
              <p:cNvPr id="34841" name="Text Box 49"/>
              <p:cNvSpPr txBox="1">
                <a:spLocks noChangeArrowheads="1"/>
              </p:cNvSpPr>
              <p:nvPr/>
            </p:nvSpPr>
            <p:spPr bwMode="auto">
              <a:xfrm>
                <a:off x="3756" y="2350"/>
                <a:ext cx="1129" cy="2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8000" tIns="0" rIns="18000" bIns="0"/>
              <a:lstStyle/>
              <a:p>
                <a:pPr algn="ctr">
                  <a:spcBef>
                    <a:spcPts val="300"/>
                  </a:spcBef>
                </a:pPr>
                <a:r>
                  <a:rPr lang="cs-CZ" altLang="cs-CZ" sz="1400" b="1">
                    <a:solidFill>
                      <a:srgbClr val="000000"/>
                    </a:solidFill>
                    <a:latin typeface="Arial Narrow" pitchFamily="34" charset="0"/>
                  </a:rPr>
                  <a:t>UBYTOVACÍ A STRAVOVACÍ ZAŘÍZENÍ</a:t>
                </a:r>
              </a:p>
            </p:txBody>
          </p:sp>
          <p:sp>
            <p:nvSpPr>
              <p:cNvPr id="34842" name="Text Box 50"/>
              <p:cNvSpPr txBox="1">
                <a:spLocks noChangeArrowheads="1"/>
              </p:cNvSpPr>
              <p:nvPr/>
            </p:nvSpPr>
            <p:spPr bwMode="auto">
              <a:xfrm>
                <a:off x="3756" y="2128"/>
                <a:ext cx="1128" cy="1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8000" tIns="36000" rIns="18000" bIns="36000"/>
              <a:lstStyle/>
              <a:p>
                <a:pPr algn="ctr">
                  <a:spcBef>
                    <a:spcPts val="600"/>
                  </a:spcBef>
                </a:pPr>
                <a:r>
                  <a:rPr lang="cs-CZ" altLang="cs-CZ" sz="1400" b="1">
                    <a:solidFill>
                      <a:srgbClr val="000000"/>
                    </a:solidFill>
                    <a:latin typeface="Arial Narrow" pitchFamily="34" charset="0"/>
                  </a:rPr>
                  <a:t>DOPRAVNÍ SYSTÉMY</a:t>
                </a:r>
                <a:endParaRPr lang="cs-CZ" altLang="cs-CZ" sz="14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4843" name="Text Box 51"/>
              <p:cNvSpPr txBox="1">
                <a:spLocks noChangeArrowheads="1"/>
              </p:cNvSpPr>
              <p:nvPr/>
            </p:nvSpPr>
            <p:spPr bwMode="auto">
              <a:xfrm>
                <a:off x="3754" y="1779"/>
                <a:ext cx="1122" cy="30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8000" tIns="36000" rIns="18000" bIns="36000"/>
              <a:lstStyle/>
              <a:p>
                <a:pPr algn="ctr"/>
                <a:r>
                  <a:rPr lang="cs-CZ" altLang="cs-CZ" sz="1400" b="1">
                    <a:solidFill>
                      <a:srgbClr val="000000"/>
                    </a:solidFill>
                    <a:latin typeface="Arial Narrow" pitchFamily="34" charset="0"/>
                  </a:rPr>
                  <a:t>CESTOVNÍ AGENTURY A JEJICH SÍTĚ</a:t>
                </a:r>
              </a:p>
            </p:txBody>
          </p:sp>
          <p:sp>
            <p:nvSpPr>
              <p:cNvPr id="34844" name="Text Box 52"/>
              <p:cNvSpPr txBox="1">
                <a:spLocks noChangeArrowheads="1"/>
              </p:cNvSpPr>
              <p:nvPr/>
            </p:nvSpPr>
            <p:spPr bwMode="auto">
              <a:xfrm>
                <a:off x="3751" y="1424"/>
                <a:ext cx="1106" cy="30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8000" tIns="36000" rIns="18000" bIns="36000"/>
              <a:lstStyle/>
              <a:p>
                <a:pPr algn="ctr"/>
                <a:r>
                  <a:rPr lang="cs-CZ" altLang="cs-CZ" sz="1400" b="1">
                    <a:solidFill>
                      <a:srgbClr val="000000"/>
                    </a:solidFill>
                    <a:latin typeface="Arial Narrow" pitchFamily="34" charset="0"/>
                  </a:rPr>
                  <a:t>VÝZKUM, VÝVOJ A PLÁNOVÁNÍ </a:t>
                </a:r>
              </a:p>
            </p:txBody>
          </p:sp>
          <p:sp>
            <p:nvSpPr>
              <p:cNvPr id="34845" name="Text Box 53"/>
              <p:cNvSpPr txBox="1">
                <a:spLocks noChangeArrowheads="1"/>
              </p:cNvSpPr>
              <p:nvPr/>
            </p:nvSpPr>
            <p:spPr bwMode="auto">
              <a:xfrm>
                <a:off x="3760" y="908"/>
                <a:ext cx="1099" cy="46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8000" tIns="36000" rIns="18000" bIns="36000"/>
              <a:lstStyle/>
              <a:p>
                <a:pPr algn="ctr">
                  <a:spcBef>
                    <a:spcPts val="900"/>
                  </a:spcBef>
                </a:pPr>
                <a:r>
                  <a:rPr lang="cs-CZ" altLang="cs-CZ" sz="1400" b="1">
                    <a:solidFill>
                      <a:srgbClr val="000000"/>
                    </a:solidFill>
                    <a:latin typeface="Arial Narrow" pitchFamily="34" charset="0"/>
                  </a:rPr>
                  <a:t>SPOLUPRÁCE S MEZI-NÁRODNÍMI, STÁTNÍMI A MÍSTNÍMI ORGÁNY</a:t>
                </a:r>
              </a:p>
            </p:txBody>
          </p:sp>
          <p:sp>
            <p:nvSpPr>
              <p:cNvPr id="34846" name="Text Box 54"/>
              <p:cNvSpPr txBox="1">
                <a:spLocks noChangeArrowheads="1"/>
              </p:cNvSpPr>
              <p:nvPr/>
            </p:nvSpPr>
            <p:spPr bwMode="auto">
              <a:xfrm>
                <a:off x="3760" y="691"/>
                <a:ext cx="1105" cy="16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8000" tIns="36000" rIns="18000" bIns="36000"/>
              <a:lstStyle/>
              <a:p>
                <a:pPr algn="ctr"/>
                <a:r>
                  <a:rPr lang="cs-CZ" altLang="cs-CZ" sz="1400" b="1">
                    <a:solidFill>
                      <a:srgbClr val="000000"/>
                    </a:solidFill>
                    <a:latin typeface="Arial Narrow" pitchFamily="34" charset="0"/>
                  </a:rPr>
                  <a:t>PROPAGACE</a:t>
                </a:r>
                <a:endParaRPr lang="cs-CZ" altLang="cs-CZ" sz="140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34847" name="Group 56"/>
              <p:cNvGrpSpPr>
                <a:grpSpLocks/>
              </p:cNvGrpSpPr>
              <p:nvPr/>
            </p:nvGrpSpPr>
            <p:grpSpPr bwMode="auto">
              <a:xfrm>
                <a:off x="3088" y="3184"/>
                <a:ext cx="95" cy="152"/>
                <a:chOff x="9150" y="7920"/>
                <a:chExt cx="240" cy="255"/>
              </a:xfrm>
            </p:grpSpPr>
            <p:sp>
              <p:nvSpPr>
                <p:cNvPr id="34849" name="Line 57"/>
                <p:cNvSpPr>
                  <a:spLocks noChangeShapeType="1"/>
                </p:cNvSpPr>
                <p:nvPr/>
              </p:nvSpPr>
              <p:spPr bwMode="auto">
                <a:xfrm>
                  <a:off x="9150" y="7920"/>
                  <a:ext cx="0" cy="25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lg" len="sm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485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9390" y="7920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lg" len="sm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34848" name="WordArt 59"/>
              <p:cNvSpPr>
                <a:spLocks noChangeArrowheads="1" noChangeShapeType="1" noTextEdit="1"/>
              </p:cNvSpPr>
              <p:nvPr/>
            </p:nvSpPr>
            <p:spPr bwMode="auto">
              <a:xfrm>
                <a:off x="4950" y="1446"/>
                <a:ext cx="654" cy="42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cs-CZ" sz="18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 Black"/>
                  </a:rPr>
                  <a:t>TURIST.</a:t>
                </a:r>
              </a:p>
              <a:p>
                <a:pPr algn="ctr"/>
                <a:r>
                  <a:rPr lang="cs-CZ" sz="18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 Black"/>
                  </a:rPr>
                  <a:t>PRŮMYSL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31863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altLang="cs-CZ" sz="2800" dirty="0">
                <a:solidFill>
                  <a:schemeClr val="tx1"/>
                </a:solidFill>
                <a:effectLst/>
              </a:rPr>
              <a:t>OBECNÝ ZÁKLAD MODELOVÁNÍ </a:t>
            </a:r>
            <a:br>
              <a:rPr lang="cs-CZ" altLang="cs-CZ" sz="2800" dirty="0">
                <a:solidFill>
                  <a:schemeClr val="tx1"/>
                </a:solidFill>
                <a:effectLst/>
              </a:rPr>
            </a:br>
            <a:r>
              <a:rPr lang="cs-CZ" altLang="cs-CZ" sz="2800" dirty="0">
                <a:solidFill>
                  <a:schemeClr val="tx1"/>
                </a:solidFill>
                <a:effectLst/>
              </a:rPr>
              <a:t>LOGISTICKÝCH PROBLÉMŮ TURIZMU</a:t>
            </a:r>
            <a:r>
              <a:rPr lang="cs-CZ" altLang="cs-CZ" sz="2800" dirty="0"/>
              <a:t> </a:t>
            </a:r>
          </a:p>
        </p:txBody>
      </p:sp>
      <p:grpSp>
        <p:nvGrpSpPr>
          <p:cNvPr id="58392" name="Group 24"/>
          <p:cNvGrpSpPr>
            <a:grpSpLocks/>
          </p:cNvGrpSpPr>
          <p:nvPr/>
        </p:nvGrpSpPr>
        <p:grpSpPr bwMode="auto">
          <a:xfrm>
            <a:off x="755650" y="1341438"/>
            <a:ext cx="7715250" cy="4381500"/>
            <a:chOff x="481" y="952"/>
            <a:chExt cx="4860" cy="2760"/>
          </a:xfrm>
        </p:grpSpPr>
        <p:grpSp>
          <p:nvGrpSpPr>
            <p:cNvPr id="35844" name="Group 5"/>
            <p:cNvGrpSpPr>
              <a:grpSpLocks/>
            </p:cNvGrpSpPr>
            <p:nvPr/>
          </p:nvGrpSpPr>
          <p:grpSpPr bwMode="auto">
            <a:xfrm>
              <a:off x="481" y="1210"/>
              <a:ext cx="1234" cy="1344"/>
              <a:chOff x="1155" y="7343"/>
              <a:chExt cx="2400" cy="1589"/>
            </a:xfrm>
          </p:grpSpPr>
          <p:sp>
            <p:nvSpPr>
              <p:cNvPr id="35859" name="AutoShape 6"/>
              <p:cNvSpPr>
                <a:spLocks noChangeArrowheads="1"/>
              </p:cNvSpPr>
              <p:nvPr/>
            </p:nvSpPr>
            <p:spPr bwMode="auto">
              <a:xfrm rot="2779594">
                <a:off x="2400" y="8220"/>
                <a:ext cx="1095" cy="330"/>
              </a:xfrm>
              <a:prstGeom prst="leftArrow">
                <a:avLst>
                  <a:gd name="adj1" fmla="val 50000"/>
                  <a:gd name="adj2" fmla="val 82955"/>
                </a:avLst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800">
                  <a:latin typeface="Trebuchet MS" pitchFamily="34" charset="0"/>
                </a:endParaRPr>
              </a:p>
            </p:txBody>
          </p:sp>
          <p:sp>
            <p:nvSpPr>
              <p:cNvPr id="35860" name="AutoShape 7"/>
              <p:cNvSpPr>
                <a:spLocks noChangeArrowheads="1"/>
              </p:cNvSpPr>
              <p:nvPr/>
            </p:nvSpPr>
            <p:spPr bwMode="auto">
              <a:xfrm>
                <a:off x="1155" y="7343"/>
                <a:ext cx="2400" cy="622"/>
              </a:xfrm>
              <a:prstGeom prst="wedgeEllipseCallout">
                <a:avLst>
                  <a:gd name="adj1" fmla="val 12208"/>
                  <a:gd name="adj2" fmla="val 16560"/>
                </a:avLst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>
                  <a:spcBef>
                    <a:spcPts val="300"/>
                  </a:spcBef>
                </a:pPr>
                <a:r>
                  <a:rPr lang="cs-CZ" altLang="cs-CZ" b="1">
                    <a:solidFill>
                      <a:srgbClr val="000000"/>
                    </a:solidFill>
                    <a:latin typeface="Trebuchet MS" pitchFamily="34" charset="0"/>
                  </a:rPr>
                  <a:t>účastníci CR</a:t>
                </a:r>
                <a:endParaRPr lang="cs-CZ" altLang="cs-CZ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</p:grpSp>
        <p:grpSp>
          <p:nvGrpSpPr>
            <p:cNvPr id="35845" name="Group 14"/>
            <p:cNvGrpSpPr>
              <a:grpSpLocks/>
            </p:cNvGrpSpPr>
            <p:nvPr/>
          </p:nvGrpSpPr>
          <p:grpSpPr bwMode="auto">
            <a:xfrm>
              <a:off x="1761" y="952"/>
              <a:ext cx="2261" cy="1392"/>
              <a:chOff x="3615" y="6345"/>
              <a:chExt cx="4395" cy="1604"/>
            </a:xfrm>
          </p:grpSpPr>
          <p:sp>
            <p:nvSpPr>
              <p:cNvPr id="58383" name="Text Box 15"/>
              <p:cNvSpPr txBox="1">
                <a:spLocks noChangeArrowheads="1"/>
              </p:cNvSpPr>
              <p:nvPr/>
            </p:nvSpPr>
            <p:spPr bwMode="auto">
              <a:xfrm>
                <a:off x="3631" y="6345"/>
                <a:ext cx="4364" cy="1125"/>
              </a:xfrm>
              <a:prstGeom prst="rect">
                <a:avLst/>
              </a:prstGeom>
              <a:noFill/>
              <a:ln w="38100">
                <a:solidFill>
                  <a:schemeClr val="accent6"/>
                </a:solidFill>
                <a:prstDash val="lgDash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altLang="cs-CZ" b="1" dirty="0">
                    <a:solidFill>
                      <a:srgbClr val="FF0000"/>
                    </a:solidFill>
                    <a:latin typeface="+mn-lt"/>
                    <a:cs typeface="+mn-cs"/>
                  </a:rPr>
                  <a:t>ŘÍZENÍ LOGISTICKÝCH SYSTÉMŮ</a:t>
                </a:r>
              </a:p>
            </p:txBody>
          </p:sp>
          <p:sp>
            <p:nvSpPr>
              <p:cNvPr id="35856" name="AutoShape 16"/>
              <p:cNvSpPr>
                <a:spLocks noChangeArrowheads="1"/>
              </p:cNvSpPr>
              <p:nvPr/>
            </p:nvSpPr>
            <p:spPr bwMode="auto">
              <a:xfrm rot="10800000">
                <a:off x="3615" y="6914"/>
                <a:ext cx="1140" cy="1035"/>
              </a:xfrm>
              <a:custGeom>
                <a:avLst/>
                <a:gdLst>
                  <a:gd name="T0" fmla="*/ 850 w 21600"/>
                  <a:gd name="T1" fmla="*/ 0 h 21600"/>
                  <a:gd name="T2" fmla="*/ 559 w 21600"/>
                  <a:gd name="T3" fmla="*/ 209 h 21600"/>
                  <a:gd name="T4" fmla="*/ 230 w 21600"/>
                  <a:gd name="T5" fmla="*/ 508 h 21600"/>
                  <a:gd name="T6" fmla="*/ 0 w 21600"/>
                  <a:gd name="T7" fmla="*/ 772 h 21600"/>
                  <a:gd name="T8" fmla="*/ 230 w 21600"/>
                  <a:gd name="T9" fmla="*/ 1035 h 21600"/>
                  <a:gd name="T10" fmla="*/ 575 w 21600"/>
                  <a:gd name="T11" fmla="*/ 836 h 21600"/>
                  <a:gd name="T12" fmla="*/ 920 w 21600"/>
                  <a:gd name="T13" fmla="*/ 522 h 21600"/>
                  <a:gd name="T14" fmla="*/ 1140 w 21600"/>
                  <a:gd name="T15" fmla="*/ 209 h 21600"/>
                  <a:gd name="T16" fmla="*/ 17694720 60000 65536"/>
                  <a:gd name="T17" fmla="*/ 11796480 60000 65536"/>
                  <a:gd name="T18" fmla="*/ 17694720 60000 65536"/>
                  <a:gd name="T19" fmla="*/ 11796480 60000 65536"/>
                  <a:gd name="T20" fmla="*/ 5898240 60000 65536"/>
                  <a:gd name="T21" fmla="*/ 5898240 60000 65536"/>
                  <a:gd name="T22" fmla="*/ 0 60000 65536"/>
                  <a:gd name="T23" fmla="*/ 0 60000 65536"/>
                  <a:gd name="T24" fmla="*/ 1061 w 21600"/>
                  <a:gd name="T25" fmla="*/ 14755 h 21600"/>
                  <a:gd name="T26" fmla="*/ 17432 w 21600"/>
                  <a:gd name="T27" fmla="*/ 1744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16101" y="0"/>
                    </a:moveTo>
                    <a:lnTo>
                      <a:pt x="10601" y="4361"/>
                    </a:lnTo>
                    <a:lnTo>
                      <a:pt x="14760" y="4361"/>
                    </a:lnTo>
                    <a:lnTo>
                      <a:pt x="14760" y="14760"/>
                    </a:lnTo>
                    <a:lnTo>
                      <a:pt x="4361" y="14760"/>
                    </a:lnTo>
                    <a:lnTo>
                      <a:pt x="4361" y="10601"/>
                    </a:lnTo>
                    <a:lnTo>
                      <a:pt x="0" y="16101"/>
                    </a:lnTo>
                    <a:lnTo>
                      <a:pt x="4361" y="21600"/>
                    </a:lnTo>
                    <a:lnTo>
                      <a:pt x="4361" y="17441"/>
                    </a:lnTo>
                    <a:lnTo>
                      <a:pt x="17441" y="17441"/>
                    </a:lnTo>
                    <a:lnTo>
                      <a:pt x="17441" y="4361"/>
                    </a:lnTo>
                    <a:lnTo>
                      <a:pt x="21600" y="436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857" name="AutoShape 17"/>
              <p:cNvSpPr>
                <a:spLocks noChangeArrowheads="1"/>
              </p:cNvSpPr>
              <p:nvPr/>
            </p:nvSpPr>
            <p:spPr bwMode="auto">
              <a:xfrm rot="-5400000">
                <a:off x="6938" y="6876"/>
                <a:ext cx="1050" cy="1095"/>
              </a:xfrm>
              <a:custGeom>
                <a:avLst/>
                <a:gdLst>
                  <a:gd name="T0" fmla="*/ 783 w 21600"/>
                  <a:gd name="T1" fmla="*/ 0 h 21600"/>
                  <a:gd name="T2" fmla="*/ 515 w 21600"/>
                  <a:gd name="T3" fmla="*/ 221 h 21600"/>
                  <a:gd name="T4" fmla="*/ 212 w 21600"/>
                  <a:gd name="T5" fmla="*/ 537 h 21600"/>
                  <a:gd name="T6" fmla="*/ 0 w 21600"/>
                  <a:gd name="T7" fmla="*/ 816 h 21600"/>
                  <a:gd name="T8" fmla="*/ 212 w 21600"/>
                  <a:gd name="T9" fmla="*/ 1095 h 21600"/>
                  <a:gd name="T10" fmla="*/ 530 w 21600"/>
                  <a:gd name="T11" fmla="*/ 884 h 21600"/>
                  <a:gd name="T12" fmla="*/ 848 w 21600"/>
                  <a:gd name="T13" fmla="*/ 553 h 21600"/>
                  <a:gd name="T14" fmla="*/ 1050 w 21600"/>
                  <a:gd name="T15" fmla="*/ 221 h 21600"/>
                  <a:gd name="T16" fmla="*/ 17694720 60000 65536"/>
                  <a:gd name="T17" fmla="*/ 11796480 60000 65536"/>
                  <a:gd name="T18" fmla="*/ 17694720 60000 65536"/>
                  <a:gd name="T19" fmla="*/ 11796480 60000 65536"/>
                  <a:gd name="T20" fmla="*/ 5898240 60000 65536"/>
                  <a:gd name="T21" fmla="*/ 5898240 60000 65536"/>
                  <a:gd name="T22" fmla="*/ 0 60000 65536"/>
                  <a:gd name="T23" fmla="*/ 0 60000 65536"/>
                  <a:gd name="T24" fmla="*/ 1070 w 21600"/>
                  <a:gd name="T25" fmla="*/ 14755 h 21600"/>
                  <a:gd name="T26" fmla="*/ 17445 w 21600"/>
                  <a:gd name="T27" fmla="*/ 17438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16101" y="0"/>
                    </a:moveTo>
                    <a:lnTo>
                      <a:pt x="10601" y="4361"/>
                    </a:lnTo>
                    <a:lnTo>
                      <a:pt x="14760" y="4361"/>
                    </a:lnTo>
                    <a:lnTo>
                      <a:pt x="14760" y="14760"/>
                    </a:lnTo>
                    <a:lnTo>
                      <a:pt x="4361" y="14760"/>
                    </a:lnTo>
                    <a:lnTo>
                      <a:pt x="4361" y="10601"/>
                    </a:lnTo>
                    <a:lnTo>
                      <a:pt x="0" y="16101"/>
                    </a:lnTo>
                    <a:lnTo>
                      <a:pt x="4361" y="21600"/>
                    </a:lnTo>
                    <a:lnTo>
                      <a:pt x="4361" y="17441"/>
                    </a:lnTo>
                    <a:lnTo>
                      <a:pt x="17441" y="17441"/>
                    </a:lnTo>
                    <a:lnTo>
                      <a:pt x="17441" y="4361"/>
                    </a:lnTo>
                    <a:lnTo>
                      <a:pt x="21600" y="436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858" name="AutoShape 18"/>
              <p:cNvSpPr>
                <a:spLocks noChangeArrowheads="1"/>
              </p:cNvSpPr>
              <p:nvPr/>
            </p:nvSpPr>
            <p:spPr bwMode="auto">
              <a:xfrm>
                <a:off x="4785" y="6914"/>
                <a:ext cx="2115" cy="480"/>
              </a:xfrm>
              <a:prstGeom prst="wedgeRoundRectCallout">
                <a:avLst>
                  <a:gd name="adj1" fmla="val -12412"/>
                  <a:gd name="adj2" fmla="val -41250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tIns="10800"/>
              <a:lstStyle/>
              <a:p>
                <a:pPr algn="ctr">
                  <a:spcBef>
                    <a:spcPts val="300"/>
                  </a:spcBef>
                </a:pPr>
                <a:r>
                  <a:rPr lang="cs-CZ" altLang="cs-CZ" b="1">
                    <a:solidFill>
                      <a:srgbClr val="000000"/>
                    </a:solidFill>
                    <a:latin typeface="Trebuchet MS" pitchFamily="34" charset="0"/>
                  </a:rPr>
                  <a:t>systémy CR</a:t>
                </a:r>
                <a:endParaRPr lang="cs-CZ" altLang="cs-CZ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</p:grpSp>
        <p:sp>
          <p:nvSpPr>
            <p:cNvPr id="35846" name="AutoShape 20"/>
            <p:cNvSpPr>
              <a:spLocks noChangeArrowheads="1"/>
            </p:cNvSpPr>
            <p:nvPr/>
          </p:nvSpPr>
          <p:spPr bwMode="auto">
            <a:xfrm rot="8020406" flipH="1">
              <a:off x="3987" y="1892"/>
              <a:ext cx="925" cy="170"/>
            </a:xfrm>
            <a:prstGeom prst="leftArrow">
              <a:avLst>
                <a:gd name="adj1" fmla="val 50000"/>
                <a:gd name="adj2" fmla="val 136029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800">
                <a:latin typeface="Trebuchet MS" pitchFamily="34" charset="0"/>
              </a:endParaRPr>
            </a:p>
          </p:txBody>
        </p:sp>
        <p:sp>
          <p:nvSpPr>
            <p:cNvPr id="35847" name="AutoShape 21"/>
            <p:cNvSpPr>
              <a:spLocks noChangeArrowheads="1"/>
            </p:cNvSpPr>
            <p:nvPr/>
          </p:nvSpPr>
          <p:spPr bwMode="auto">
            <a:xfrm>
              <a:off x="4068" y="1236"/>
              <a:ext cx="1234" cy="525"/>
            </a:xfrm>
            <a:prstGeom prst="wedgeEllipseCallout">
              <a:avLst>
                <a:gd name="adj1" fmla="val -14667"/>
                <a:gd name="adj2" fmla="val 18972"/>
              </a:avLst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>
                <a:spcBef>
                  <a:spcPts val="300"/>
                </a:spcBef>
              </a:pPr>
              <a:r>
                <a:rPr lang="cs-CZ" altLang="cs-CZ" b="1">
                  <a:solidFill>
                    <a:srgbClr val="000000"/>
                  </a:solidFill>
                  <a:latin typeface="Trebuchet MS" pitchFamily="34" charset="0"/>
                </a:rPr>
                <a:t>účastníci CR</a:t>
              </a:r>
              <a:endParaRPr lang="cs-CZ" altLang="cs-CZ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35848" name="Text Box 22"/>
            <p:cNvSpPr txBox="1">
              <a:spLocks noChangeArrowheads="1"/>
            </p:cNvSpPr>
            <p:nvPr/>
          </p:nvSpPr>
          <p:spPr bwMode="auto">
            <a:xfrm>
              <a:off x="4631" y="1853"/>
              <a:ext cx="710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cs-CZ" altLang="cs-CZ" b="1">
                  <a:solidFill>
                    <a:srgbClr val="3333FF"/>
                  </a:solidFill>
                  <a:latin typeface="Trebuchet MS" pitchFamily="34" charset="0"/>
                </a:rPr>
                <a:t>časová omezení</a:t>
              </a:r>
              <a:endParaRPr lang="cs-CZ" altLang="cs-CZ">
                <a:solidFill>
                  <a:srgbClr val="3333FF"/>
                </a:solidFill>
                <a:latin typeface="Trebuchet MS" pitchFamily="34" charset="0"/>
              </a:endParaRPr>
            </a:p>
          </p:txBody>
        </p:sp>
        <p:grpSp>
          <p:nvGrpSpPr>
            <p:cNvPr id="35849" name="Group 23"/>
            <p:cNvGrpSpPr>
              <a:grpSpLocks/>
            </p:cNvGrpSpPr>
            <p:nvPr/>
          </p:nvGrpSpPr>
          <p:grpSpPr bwMode="auto">
            <a:xfrm>
              <a:off x="1306" y="2332"/>
              <a:ext cx="3194" cy="1380"/>
              <a:chOff x="1306" y="2332"/>
              <a:chExt cx="3194" cy="1380"/>
            </a:xfrm>
          </p:grpSpPr>
          <p:sp>
            <p:nvSpPr>
              <p:cNvPr id="35850" name="Text Box 9"/>
              <p:cNvSpPr txBox="1">
                <a:spLocks noChangeArrowheads="1"/>
              </p:cNvSpPr>
              <p:nvPr/>
            </p:nvSpPr>
            <p:spPr bwMode="auto">
              <a:xfrm>
                <a:off x="1306" y="2332"/>
                <a:ext cx="3194" cy="1380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cs-CZ" altLang="cs-CZ" sz="1000" dirty="0">
                  <a:latin typeface="Trebuchet MS" pitchFamily="34" charset="0"/>
                </a:endParaRPr>
              </a:p>
              <a:p>
                <a:pPr algn="ctr"/>
                <a:endParaRPr lang="cs-CZ" altLang="cs-CZ" sz="1000" dirty="0">
                  <a:latin typeface="Trebuchet MS" pitchFamily="34" charset="0"/>
                </a:endParaRPr>
              </a:p>
              <a:p>
                <a:pPr algn="ctr"/>
                <a:endParaRPr lang="cs-CZ" altLang="cs-CZ" sz="1000" dirty="0">
                  <a:latin typeface="Trebuchet MS" pitchFamily="34" charset="0"/>
                </a:endParaRPr>
              </a:p>
              <a:p>
                <a:pPr algn="ctr"/>
                <a:endParaRPr lang="cs-CZ" altLang="cs-CZ" sz="1000" dirty="0">
                  <a:latin typeface="Trebuchet MS" pitchFamily="34" charset="0"/>
                </a:endParaRPr>
              </a:p>
              <a:p>
                <a:pPr algn="ctr"/>
                <a:endParaRPr lang="cs-CZ" altLang="cs-CZ" sz="1000" dirty="0">
                  <a:latin typeface="Trebuchet MS" pitchFamily="34" charset="0"/>
                </a:endParaRPr>
              </a:p>
              <a:p>
                <a:pPr algn="ctr"/>
                <a:endParaRPr lang="cs-CZ" altLang="cs-CZ" sz="1000" dirty="0">
                  <a:latin typeface="Trebuchet MS" pitchFamily="34" charset="0"/>
                </a:endParaRPr>
              </a:p>
              <a:p>
                <a:pPr algn="ctr"/>
                <a:endParaRPr lang="cs-CZ" altLang="cs-CZ" sz="1000" dirty="0">
                  <a:latin typeface="Trebuchet MS" pitchFamily="34" charset="0"/>
                </a:endParaRPr>
              </a:p>
              <a:p>
                <a:pPr algn="ctr"/>
                <a:endParaRPr lang="cs-CZ" altLang="cs-CZ" sz="1000" dirty="0">
                  <a:latin typeface="Trebuchet MS" pitchFamily="34" charset="0"/>
                </a:endParaRPr>
              </a:p>
              <a:p>
                <a:pPr algn="ctr"/>
                <a:endParaRPr lang="cs-CZ" altLang="cs-CZ" sz="1000" dirty="0">
                  <a:latin typeface="Trebuchet MS" pitchFamily="34" charset="0"/>
                </a:endParaRPr>
              </a:p>
              <a:p>
                <a:pPr algn="ctr"/>
                <a:r>
                  <a:rPr lang="cs-CZ" altLang="cs-CZ" b="1" dirty="0">
                    <a:solidFill>
                      <a:srgbClr val="FF0000"/>
                    </a:solidFill>
                    <a:latin typeface="Trebuchet MS" pitchFamily="34" charset="0"/>
                  </a:rPr>
                  <a:t>VÍCEPRODUKTOVÉ </a:t>
                </a:r>
              </a:p>
              <a:p>
                <a:pPr algn="ctr"/>
                <a:r>
                  <a:rPr lang="cs-CZ" altLang="cs-CZ" b="1" dirty="0">
                    <a:solidFill>
                      <a:srgbClr val="FF0000"/>
                    </a:solidFill>
                    <a:latin typeface="Trebuchet MS" pitchFamily="34" charset="0"/>
                  </a:rPr>
                  <a:t>ČASOVĚ </a:t>
                </a:r>
                <a:r>
                  <a:rPr lang="cs-CZ" altLang="cs-CZ" b="1" dirty="0" smtClean="0">
                    <a:solidFill>
                      <a:srgbClr val="FF0000"/>
                    </a:solidFill>
                    <a:latin typeface="Trebuchet MS" pitchFamily="34" charset="0"/>
                  </a:rPr>
                  <a:t>(NE)STÁLÉ </a:t>
                </a:r>
                <a:r>
                  <a:rPr lang="cs-CZ" altLang="cs-CZ" b="1" dirty="0">
                    <a:solidFill>
                      <a:srgbClr val="FF0000"/>
                    </a:solidFill>
                    <a:latin typeface="Trebuchet MS" pitchFamily="34" charset="0"/>
                  </a:rPr>
                  <a:t>SÍTĚ</a:t>
                </a:r>
              </a:p>
            </p:txBody>
          </p:sp>
          <p:grpSp>
            <p:nvGrpSpPr>
              <p:cNvPr id="35851" name="Group 10"/>
              <p:cNvGrpSpPr>
                <a:grpSpLocks/>
              </p:cNvGrpSpPr>
              <p:nvPr/>
            </p:nvGrpSpPr>
            <p:grpSpPr bwMode="auto">
              <a:xfrm>
                <a:off x="1368" y="2545"/>
                <a:ext cx="3078" cy="557"/>
                <a:chOff x="2835" y="3657"/>
                <a:chExt cx="5985" cy="659"/>
              </a:xfrm>
            </p:grpSpPr>
            <p:sp>
              <p:nvSpPr>
                <p:cNvPr id="35852" name="AutoShape 11"/>
                <p:cNvSpPr>
                  <a:spLocks noChangeArrowheads="1"/>
                </p:cNvSpPr>
                <p:nvPr/>
              </p:nvSpPr>
              <p:spPr bwMode="auto">
                <a:xfrm>
                  <a:off x="2835" y="3657"/>
                  <a:ext cx="2100" cy="659"/>
                </a:xfrm>
                <a:prstGeom prst="wedgeRoundRectCallout">
                  <a:avLst>
                    <a:gd name="adj1" fmla="val -23380"/>
                    <a:gd name="adj2" fmla="val 3111"/>
                    <a:gd name="adj3" fmla="val 16667"/>
                  </a:avLst>
                </a:prstGeom>
                <a:solidFill>
                  <a:srgbClr val="CC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cs-CZ" altLang="cs-CZ" b="1">
                      <a:solidFill>
                        <a:srgbClr val="000000"/>
                      </a:solidFill>
                      <a:latin typeface="Trebuchet MS" pitchFamily="34" charset="0"/>
                    </a:rPr>
                    <a:t>přírodní systémy</a:t>
                  </a:r>
                  <a:endParaRPr lang="cs-CZ" altLang="cs-CZ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35853" name="AutoShape 12"/>
                <p:cNvSpPr>
                  <a:spLocks noChangeArrowheads="1"/>
                </p:cNvSpPr>
                <p:nvPr/>
              </p:nvSpPr>
              <p:spPr bwMode="auto">
                <a:xfrm>
                  <a:off x="6570" y="3657"/>
                  <a:ext cx="2250" cy="644"/>
                </a:xfrm>
                <a:prstGeom prst="wedgeRoundRectCallout">
                  <a:avLst>
                    <a:gd name="adj1" fmla="val -12491"/>
                    <a:gd name="adj2" fmla="val 13352"/>
                    <a:gd name="adj3" fmla="val 16667"/>
                  </a:avLst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rIns="0"/>
                <a:lstStyle/>
                <a:p>
                  <a:pPr algn="ctr"/>
                  <a:r>
                    <a:rPr lang="cs-CZ" altLang="cs-CZ" b="1">
                      <a:solidFill>
                        <a:srgbClr val="000000"/>
                      </a:solidFill>
                      <a:latin typeface="Trebuchet MS" pitchFamily="34" charset="0"/>
                    </a:rPr>
                    <a:t>antropogenní systémy</a:t>
                  </a:r>
                  <a:endParaRPr lang="cs-CZ" altLang="cs-CZ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35854" name="AutoShape 13"/>
                <p:cNvSpPr>
                  <a:spLocks noChangeArrowheads="1"/>
                </p:cNvSpPr>
                <p:nvPr/>
              </p:nvSpPr>
              <p:spPr bwMode="auto">
                <a:xfrm>
                  <a:off x="4935" y="3715"/>
                  <a:ext cx="1620" cy="515"/>
                </a:xfrm>
                <a:prstGeom prst="leftRightArrow">
                  <a:avLst>
                    <a:gd name="adj1" fmla="val 29713"/>
                    <a:gd name="adj2" fmla="val 54175"/>
                  </a:avLst>
                </a:prstGeom>
                <a:solidFill>
                  <a:srgbClr val="FFFF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 sz="1800">
                    <a:latin typeface="Trebuchet MS" pitchFamily="34" charset="0"/>
                  </a:endParaRPr>
                </a:p>
              </p:txBody>
            </p:sp>
          </p:grpSp>
        </p:grpSp>
      </p:grpSp>
      <p:sp>
        <p:nvSpPr>
          <p:cNvPr id="58393" name="Rectangle 25"/>
          <p:cNvSpPr>
            <a:spLocks noChangeArrowheads="1"/>
          </p:cNvSpPr>
          <p:nvPr/>
        </p:nvSpPr>
        <p:spPr bwMode="auto">
          <a:xfrm>
            <a:off x="1233488" y="6057900"/>
            <a:ext cx="6832600" cy="400050"/>
          </a:xfrm>
          <a:prstGeom prst="rect">
            <a:avLst/>
          </a:prstGeom>
          <a:solidFill>
            <a:schemeClr val="tx2"/>
          </a:solidFill>
          <a:ln w="762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altLang="cs-CZ" b="1">
                <a:solidFill>
                  <a:schemeClr val="bg1"/>
                </a:solidFill>
                <a:latin typeface="Trebuchet MS" pitchFamily="34" charset="0"/>
              </a:rPr>
              <a:t>INTEGROVANÝ MULTIPRODUKTOVÝ LOGISTICKÝ SYSTÉM</a:t>
            </a:r>
            <a:r>
              <a:rPr lang="cs-CZ" altLang="cs-CZ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185738"/>
            <a:ext cx="8651875" cy="677862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altLang="cs-CZ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OPTIMALIZAČNÍ ÚLOHY RŮZNÉHO TYPU A SLOŽITOSTI </a:t>
            </a:r>
          </a:p>
        </p:txBody>
      </p:sp>
      <p:grpSp>
        <p:nvGrpSpPr>
          <p:cNvPr id="59537" name="Group 145"/>
          <p:cNvGrpSpPr>
            <a:grpSpLocks/>
          </p:cNvGrpSpPr>
          <p:nvPr/>
        </p:nvGrpSpPr>
        <p:grpSpPr bwMode="auto">
          <a:xfrm>
            <a:off x="2627313" y="1125538"/>
            <a:ext cx="3895725" cy="517525"/>
            <a:chOff x="2355" y="5460"/>
            <a:chExt cx="3585" cy="465"/>
          </a:xfrm>
        </p:grpSpPr>
        <p:sp>
          <p:nvSpPr>
            <p:cNvPr id="36903" name="AutoShape 146"/>
            <p:cNvSpPr>
              <a:spLocks noChangeArrowheads="1"/>
            </p:cNvSpPr>
            <p:nvPr/>
          </p:nvSpPr>
          <p:spPr bwMode="auto">
            <a:xfrm flipH="1" flipV="1">
              <a:off x="2355" y="5460"/>
              <a:ext cx="435" cy="435"/>
            </a:xfrm>
            <a:prstGeom prst="wedgeEllipseCallout">
              <a:avLst>
                <a:gd name="adj1" fmla="val -9542"/>
                <a:gd name="adj2" fmla="val -11611"/>
              </a:avLst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lIns="0" tIns="0" rIns="0" bIns="0"/>
            <a:lstStyle/>
            <a:p>
              <a:pPr algn="ctr"/>
              <a:endParaRPr lang="cs-CZ" altLang="cs-CZ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36904" name="AutoShape 147"/>
            <p:cNvSpPr>
              <a:spLocks noChangeArrowheads="1"/>
            </p:cNvSpPr>
            <p:nvPr/>
          </p:nvSpPr>
          <p:spPr bwMode="auto">
            <a:xfrm flipH="1" flipV="1">
              <a:off x="5505" y="5490"/>
              <a:ext cx="435" cy="435"/>
            </a:xfrm>
            <a:prstGeom prst="wedgeEllipseCallout">
              <a:avLst>
                <a:gd name="adj1" fmla="val -3565"/>
                <a:gd name="adj2" fmla="val 1264"/>
              </a:avLst>
            </a:prstGeom>
            <a:solidFill>
              <a:srgbClr val="FF5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lIns="0" tIns="0" rIns="0" bIns="0"/>
            <a:lstStyle/>
            <a:p>
              <a:pPr algn="ctr"/>
              <a:endParaRPr lang="cs-CZ" altLang="cs-CZ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59540" name="Line 148"/>
            <p:cNvSpPr>
              <a:spLocks noChangeShapeType="1"/>
            </p:cNvSpPr>
            <p:nvPr/>
          </p:nvSpPr>
          <p:spPr bwMode="auto">
            <a:xfrm>
              <a:off x="2790" y="5700"/>
              <a:ext cx="2685" cy="0"/>
            </a:xfrm>
            <a:prstGeom prst="lin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>
                <a:latin typeface="+mn-lt"/>
                <a:cs typeface="+mn-cs"/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2411760" y="1772816"/>
            <a:ext cx="4287838" cy="533400"/>
            <a:chOff x="2411760" y="1772816"/>
            <a:chExt cx="4287838" cy="533400"/>
          </a:xfrm>
        </p:grpSpPr>
        <p:sp>
          <p:nvSpPr>
            <p:cNvPr id="36898" name="AutoShape 150"/>
            <p:cNvSpPr>
              <a:spLocks noChangeArrowheads="1"/>
            </p:cNvSpPr>
            <p:nvPr/>
          </p:nvSpPr>
          <p:spPr bwMode="auto">
            <a:xfrm flipH="1" flipV="1">
              <a:off x="2411760" y="1822822"/>
              <a:ext cx="472803" cy="483394"/>
            </a:xfrm>
            <a:prstGeom prst="wedgeEllipseCallout">
              <a:avLst>
                <a:gd name="adj1" fmla="val -9542"/>
                <a:gd name="adj2" fmla="val -11611"/>
              </a:avLst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lIns="0" tIns="0" rIns="0" bIns="0"/>
            <a:lstStyle/>
            <a:p>
              <a:pPr algn="ctr"/>
              <a:endParaRPr lang="cs-CZ" altLang="cs-CZ" sz="1800">
                <a:latin typeface="Trebuchet MS" pitchFamily="34" charset="0"/>
              </a:endParaRPr>
            </a:p>
          </p:txBody>
        </p:sp>
        <p:sp>
          <p:nvSpPr>
            <p:cNvPr id="36899" name="AutoShape 151"/>
            <p:cNvSpPr>
              <a:spLocks noChangeArrowheads="1"/>
            </p:cNvSpPr>
            <p:nvPr/>
          </p:nvSpPr>
          <p:spPr bwMode="auto">
            <a:xfrm flipH="1" flipV="1">
              <a:off x="6226795" y="1822822"/>
              <a:ext cx="472803" cy="483394"/>
            </a:xfrm>
            <a:prstGeom prst="wedgeEllipseCallout">
              <a:avLst>
                <a:gd name="adj1" fmla="val 27931"/>
                <a:gd name="adj2" fmla="val -25866"/>
              </a:avLst>
            </a:prstGeom>
            <a:solidFill>
              <a:srgbClr val="FF5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lIns="0" tIns="0" rIns="0" bIns="0"/>
            <a:lstStyle/>
            <a:p>
              <a:pPr algn="ctr"/>
              <a:endParaRPr lang="cs-CZ" altLang="cs-CZ" sz="1800">
                <a:latin typeface="Trebuchet MS" pitchFamily="34" charset="0"/>
              </a:endParaRPr>
            </a:p>
          </p:txBody>
        </p:sp>
        <p:sp>
          <p:nvSpPr>
            <p:cNvPr id="59544" name="AutoShape 152"/>
            <p:cNvSpPr>
              <a:spLocks noChangeArrowheads="1"/>
            </p:cNvSpPr>
            <p:nvPr/>
          </p:nvSpPr>
          <p:spPr bwMode="auto">
            <a:xfrm flipH="1" flipV="1">
              <a:off x="4355145" y="1772816"/>
              <a:ext cx="472803" cy="484505"/>
            </a:xfrm>
            <a:prstGeom prst="wedgeEllipseCallout">
              <a:avLst>
                <a:gd name="adj1" fmla="val 14134"/>
                <a:gd name="adj2" fmla="val 12065"/>
              </a:avLst>
            </a:prstGeom>
            <a:solidFill>
              <a:schemeClr val="bg1">
                <a:lumMod val="6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altLang="cs-CZ" sz="1800">
                <a:latin typeface="+mn-lt"/>
                <a:cs typeface="+mn-cs"/>
              </a:endParaRPr>
            </a:p>
          </p:txBody>
        </p:sp>
        <p:sp>
          <p:nvSpPr>
            <p:cNvPr id="59545" name="Line 153"/>
            <p:cNvSpPr>
              <a:spLocks noChangeShapeType="1"/>
            </p:cNvSpPr>
            <p:nvPr/>
          </p:nvSpPr>
          <p:spPr bwMode="auto">
            <a:xfrm>
              <a:off x="2915816" y="2060848"/>
              <a:ext cx="1417323" cy="0"/>
            </a:xfrm>
            <a:prstGeom prst="lin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>
                <a:latin typeface="+mn-lt"/>
                <a:cs typeface="+mn-cs"/>
              </a:endParaRPr>
            </a:p>
          </p:txBody>
        </p:sp>
        <p:sp>
          <p:nvSpPr>
            <p:cNvPr id="59546" name="Line 154"/>
            <p:cNvSpPr>
              <a:spLocks noChangeShapeType="1"/>
            </p:cNvSpPr>
            <p:nvPr/>
          </p:nvSpPr>
          <p:spPr bwMode="auto">
            <a:xfrm>
              <a:off x="4788024" y="2060848"/>
              <a:ext cx="1433627" cy="0"/>
            </a:xfrm>
            <a:prstGeom prst="lin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>
                <a:latin typeface="+mn-lt"/>
                <a:cs typeface="+mn-cs"/>
              </a:endParaRPr>
            </a:p>
          </p:txBody>
        </p:sp>
      </p:grpSp>
      <p:grpSp>
        <p:nvGrpSpPr>
          <p:cNvPr id="59547" name="Group 155"/>
          <p:cNvGrpSpPr>
            <a:grpSpLocks/>
          </p:cNvGrpSpPr>
          <p:nvPr/>
        </p:nvGrpSpPr>
        <p:grpSpPr bwMode="auto">
          <a:xfrm>
            <a:off x="971550" y="2420938"/>
            <a:ext cx="7481888" cy="3197225"/>
            <a:chOff x="2025" y="5890"/>
            <a:chExt cx="6885" cy="2870"/>
          </a:xfrm>
        </p:grpSpPr>
        <p:sp>
          <p:nvSpPr>
            <p:cNvPr id="36875" name="AutoShape 156"/>
            <p:cNvSpPr>
              <a:spLocks noChangeArrowheads="1"/>
            </p:cNvSpPr>
            <p:nvPr/>
          </p:nvSpPr>
          <p:spPr bwMode="auto">
            <a:xfrm flipH="1" flipV="1">
              <a:off x="2025" y="7080"/>
              <a:ext cx="435" cy="435"/>
            </a:xfrm>
            <a:prstGeom prst="wedgeEllipseCallout">
              <a:avLst>
                <a:gd name="adj1" fmla="val -9542"/>
                <a:gd name="adj2" fmla="val -11611"/>
              </a:avLst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lIns="0" tIns="0" rIns="0" bIns="0"/>
            <a:lstStyle/>
            <a:p>
              <a:pPr algn="ctr"/>
              <a:endParaRPr lang="cs-CZ" altLang="cs-CZ" sz="1800">
                <a:latin typeface="Trebuchet MS" pitchFamily="34" charset="0"/>
              </a:endParaRPr>
            </a:p>
          </p:txBody>
        </p:sp>
        <p:sp>
          <p:nvSpPr>
            <p:cNvPr id="36876" name="AutoShape 157"/>
            <p:cNvSpPr>
              <a:spLocks noChangeArrowheads="1"/>
            </p:cNvSpPr>
            <p:nvPr/>
          </p:nvSpPr>
          <p:spPr bwMode="auto">
            <a:xfrm flipH="1" flipV="1">
              <a:off x="8475" y="6825"/>
              <a:ext cx="435" cy="435"/>
            </a:xfrm>
            <a:prstGeom prst="wedgeEllipseCallout">
              <a:avLst>
                <a:gd name="adj1" fmla="val 27931"/>
                <a:gd name="adj2" fmla="val -25866"/>
              </a:avLst>
            </a:prstGeom>
            <a:solidFill>
              <a:srgbClr val="FF5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lIns="0" tIns="0" rIns="0" bIns="0"/>
            <a:lstStyle/>
            <a:p>
              <a:pPr algn="ctr"/>
              <a:endParaRPr lang="cs-CZ" altLang="cs-CZ" sz="1800">
                <a:latin typeface="Trebuchet MS" pitchFamily="34" charset="0"/>
              </a:endParaRPr>
            </a:p>
          </p:txBody>
        </p:sp>
        <p:sp>
          <p:nvSpPr>
            <p:cNvPr id="59550" name="AutoShape 158"/>
            <p:cNvSpPr>
              <a:spLocks noChangeArrowheads="1"/>
            </p:cNvSpPr>
            <p:nvPr/>
          </p:nvSpPr>
          <p:spPr bwMode="auto">
            <a:xfrm flipH="1" flipV="1">
              <a:off x="4425" y="7905"/>
              <a:ext cx="435" cy="435"/>
            </a:xfrm>
            <a:prstGeom prst="wedgeEllipseCallout">
              <a:avLst>
                <a:gd name="adj1" fmla="val -116"/>
                <a:gd name="adj2" fmla="val -33222"/>
              </a:avLst>
            </a:prstGeom>
            <a:solidFill>
              <a:schemeClr val="bg1">
                <a:lumMod val="6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altLang="cs-CZ" sz="1800">
                <a:latin typeface="+mn-lt"/>
                <a:cs typeface="+mn-cs"/>
              </a:endParaRPr>
            </a:p>
          </p:txBody>
        </p:sp>
        <p:sp>
          <p:nvSpPr>
            <p:cNvPr id="59551" name="AutoShape 159"/>
            <p:cNvSpPr>
              <a:spLocks noChangeArrowheads="1"/>
            </p:cNvSpPr>
            <p:nvPr/>
          </p:nvSpPr>
          <p:spPr bwMode="auto">
            <a:xfrm flipH="1" flipV="1">
              <a:off x="4035" y="6496"/>
              <a:ext cx="435" cy="435"/>
            </a:xfrm>
            <a:prstGeom prst="wedgeEllipseCallout">
              <a:avLst>
                <a:gd name="adj1" fmla="val 14134"/>
                <a:gd name="adj2" fmla="val 12065"/>
              </a:avLst>
            </a:prstGeom>
            <a:solidFill>
              <a:schemeClr val="bg1">
                <a:lumMod val="6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altLang="cs-CZ" sz="1800">
                <a:latin typeface="+mn-lt"/>
                <a:cs typeface="+mn-cs"/>
              </a:endParaRPr>
            </a:p>
          </p:txBody>
        </p:sp>
        <p:sp>
          <p:nvSpPr>
            <p:cNvPr id="59552" name="AutoShape 160"/>
            <p:cNvSpPr>
              <a:spLocks noChangeArrowheads="1"/>
            </p:cNvSpPr>
            <p:nvPr/>
          </p:nvSpPr>
          <p:spPr bwMode="auto">
            <a:xfrm flipH="1" flipV="1">
              <a:off x="3195" y="7696"/>
              <a:ext cx="435" cy="435"/>
            </a:xfrm>
            <a:prstGeom prst="wedgeEllipseCallout">
              <a:avLst>
                <a:gd name="adj1" fmla="val -116"/>
                <a:gd name="adj2" fmla="val 32296"/>
              </a:avLst>
            </a:prstGeom>
            <a:solidFill>
              <a:schemeClr val="bg1">
                <a:lumMod val="6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altLang="cs-CZ" sz="1800">
                <a:latin typeface="+mn-lt"/>
                <a:cs typeface="+mn-cs"/>
              </a:endParaRPr>
            </a:p>
          </p:txBody>
        </p:sp>
        <p:sp>
          <p:nvSpPr>
            <p:cNvPr id="59553" name="AutoShape 161"/>
            <p:cNvSpPr>
              <a:spLocks noChangeArrowheads="1"/>
            </p:cNvSpPr>
            <p:nvPr/>
          </p:nvSpPr>
          <p:spPr bwMode="auto">
            <a:xfrm flipH="1" flipV="1">
              <a:off x="5684" y="7381"/>
              <a:ext cx="435" cy="435"/>
            </a:xfrm>
            <a:prstGeom prst="wedgeEllipseCallout">
              <a:avLst>
                <a:gd name="adj1" fmla="val -116"/>
                <a:gd name="adj2" fmla="val -33222"/>
              </a:avLst>
            </a:prstGeom>
            <a:solidFill>
              <a:schemeClr val="bg1">
                <a:lumMod val="6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altLang="cs-CZ" sz="1800">
                <a:latin typeface="+mn-lt"/>
                <a:cs typeface="+mn-cs"/>
              </a:endParaRPr>
            </a:p>
          </p:txBody>
        </p:sp>
        <p:sp>
          <p:nvSpPr>
            <p:cNvPr id="59554" name="AutoShape 162"/>
            <p:cNvSpPr>
              <a:spLocks noChangeArrowheads="1"/>
            </p:cNvSpPr>
            <p:nvPr/>
          </p:nvSpPr>
          <p:spPr bwMode="auto">
            <a:xfrm flipH="1" flipV="1">
              <a:off x="5820" y="6241"/>
              <a:ext cx="435" cy="435"/>
            </a:xfrm>
            <a:prstGeom prst="wedgeEllipseCallout">
              <a:avLst>
                <a:gd name="adj1" fmla="val -116"/>
                <a:gd name="adj2" fmla="val -33222"/>
              </a:avLst>
            </a:prstGeom>
            <a:solidFill>
              <a:schemeClr val="bg1">
                <a:lumMod val="6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altLang="cs-CZ" sz="1800">
                <a:latin typeface="+mn-lt"/>
                <a:cs typeface="+mn-cs"/>
              </a:endParaRPr>
            </a:p>
          </p:txBody>
        </p:sp>
        <p:sp>
          <p:nvSpPr>
            <p:cNvPr id="59555" name="AutoShape 163"/>
            <p:cNvSpPr>
              <a:spLocks noChangeArrowheads="1"/>
            </p:cNvSpPr>
            <p:nvPr/>
          </p:nvSpPr>
          <p:spPr bwMode="auto">
            <a:xfrm flipH="1" flipV="1">
              <a:off x="7230" y="7215"/>
              <a:ext cx="435" cy="435"/>
            </a:xfrm>
            <a:prstGeom prst="wedgeEllipseCallout">
              <a:avLst>
                <a:gd name="adj1" fmla="val -116"/>
                <a:gd name="adj2" fmla="val -33222"/>
              </a:avLst>
            </a:prstGeom>
            <a:solidFill>
              <a:schemeClr val="bg1">
                <a:lumMod val="6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altLang="cs-CZ" sz="1800">
                <a:latin typeface="+mn-lt"/>
                <a:cs typeface="+mn-cs"/>
              </a:endParaRPr>
            </a:p>
          </p:txBody>
        </p:sp>
        <p:sp>
          <p:nvSpPr>
            <p:cNvPr id="59556" name="AutoShape 164"/>
            <p:cNvSpPr>
              <a:spLocks noChangeArrowheads="1"/>
            </p:cNvSpPr>
            <p:nvPr/>
          </p:nvSpPr>
          <p:spPr bwMode="auto">
            <a:xfrm flipH="1" flipV="1">
              <a:off x="6510" y="8325"/>
              <a:ext cx="435" cy="435"/>
            </a:xfrm>
            <a:prstGeom prst="wedgeEllipseCallout">
              <a:avLst>
                <a:gd name="adj1" fmla="val 33907"/>
                <a:gd name="adj2" fmla="val 14597"/>
              </a:avLst>
            </a:prstGeom>
            <a:solidFill>
              <a:schemeClr val="bg1">
                <a:lumMod val="6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altLang="cs-CZ" sz="1800">
                <a:latin typeface="+mn-lt"/>
                <a:cs typeface="+mn-cs"/>
              </a:endParaRPr>
            </a:p>
          </p:txBody>
        </p:sp>
        <p:sp>
          <p:nvSpPr>
            <p:cNvPr id="59557" name="Line 165"/>
            <p:cNvSpPr>
              <a:spLocks noChangeShapeType="1"/>
            </p:cNvSpPr>
            <p:nvPr/>
          </p:nvSpPr>
          <p:spPr bwMode="auto">
            <a:xfrm>
              <a:off x="2374" y="7463"/>
              <a:ext cx="780" cy="390"/>
            </a:xfrm>
            <a:prstGeom prst="lin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>
                <a:latin typeface="+mn-lt"/>
                <a:cs typeface="+mn-cs"/>
              </a:endParaRPr>
            </a:p>
          </p:txBody>
        </p:sp>
        <p:sp>
          <p:nvSpPr>
            <p:cNvPr id="59558" name="Line 166"/>
            <p:cNvSpPr>
              <a:spLocks noChangeShapeType="1"/>
            </p:cNvSpPr>
            <p:nvPr/>
          </p:nvSpPr>
          <p:spPr bwMode="auto">
            <a:xfrm flipV="1">
              <a:off x="3454" y="6953"/>
              <a:ext cx="600" cy="795"/>
            </a:xfrm>
            <a:prstGeom prst="lin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  <a:prstDash val="sysDot"/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>
                <a:latin typeface="+mn-lt"/>
                <a:cs typeface="+mn-cs"/>
              </a:endParaRPr>
            </a:p>
          </p:txBody>
        </p:sp>
        <p:sp>
          <p:nvSpPr>
            <p:cNvPr id="59559" name="Line 167"/>
            <p:cNvSpPr>
              <a:spLocks noChangeShapeType="1"/>
            </p:cNvSpPr>
            <p:nvPr/>
          </p:nvSpPr>
          <p:spPr bwMode="auto">
            <a:xfrm flipV="1">
              <a:off x="2460" y="6749"/>
              <a:ext cx="1575" cy="480"/>
            </a:xfrm>
            <a:prstGeom prst="lin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>
                <a:latin typeface="+mn-lt"/>
                <a:cs typeface="+mn-cs"/>
              </a:endParaRPr>
            </a:p>
          </p:txBody>
        </p:sp>
        <p:sp>
          <p:nvSpPr>
            <p:cNvPr id="59560" name="Line 168"/>
            <p:cNvSpPr>
              <a:spLocks noChangeShapeType="1"/>
            </p:cNvSpPr>
            <p:nvPr/>
          </p:nvSpPr>
          <p:spPr bwMode="auto">
            <a:xfrm>
              <a:off x="3574" y="8033"/>
              <a:ext cx="796" cy="120"/>
            </a:xfrm>
            <a:prstGeom prst="lin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>
                <a:latin typeface="+mn-lt"/>
                <a:cs typeface="+mn-cs"/>
              </a:endParaRPr>
            </a:p>
          </p:txBody>
        </p:sp>
        <p:sp>
          <p:nvSpPr>
            <p:cNvPr id="59561" name="Line 169"/>
            <p:cNvSpPr>
              <a:spLocks noChangeShapeType="1"/>
            </p:cNvSpPr>
            <p:nvPr/>
          </p:nvSpPr>
          <p:spPr bwMode="auto">
            <a:xfrm flipV="1">
              <a:off x="4399" y="6533"/>
              <a:ext cx="1350" cy="181"/>
            </a:xfrm>
            <a:prstGeom prst="lin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>
                <a:latin typeface="+mn-lt"/>
                <a:cs typeface="+mn-cs"/>
              </a:endParaRPr>
            </a:p>
          </p:txBody>
        </p:sp>
        <p:sp>
          <p:nvSpPr>
            <p:cNvPr id="59562" name="Line 170"/>
            <p:cNvSpPr>
              <a:spLocks noChangeShapeType="1"/>
            </p:cNvSpPr>
            <p:nvPr/>
          </p:nvSpPr>
          <p:spPr bwMode="auto">
            <a:xfrm flipV="1">
              <a:off x="4774" y="7733"/>
              <a:ext cx="855" cy="345"/>
            </a:xfrm>
            <a:prstGeom prst="lin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>
                <a:latin typeface="+mn-lt"/>
                <a:cs typeface="+mn-cs"/>
              </a:endParaRPr>
            </a:p>
          </p:txBody>
        </p:sp>
        <p:sp>
          <p:nvSpPr>
            <p:cNvPr id="59563" name="Line 171"/>
            <p:cNvSpPr>
              <a:spLocks noChangeShapeType="1"/>
            </p:cNvSpPr>
            <p:nvPr/>
          </p:nvSpPr>
          <p:spPr bwMode="auto">
            <a:xfrm>
              <a:off x="4774" y="8288"/>
              <a:ext cx="1665" cy="285"/>
            </a:xfrm>
            <a:prstGeom prst="lin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  <a:prstDash val="dash"/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>
                <a:latin typeface="+mn-lt"/>
                <a:cs typeface="+mn-cs"/>
              </a:endParaRPr>
            </a:p>
          </p:txBody>
        </p:sp>
        <p:sp>
          <p:nvSpPr>
            <p:cNvPr id="59564" name="Line 172"/>
            <p:cNvSpPr>
              <a:spLocks noChangeShapeType="1"/>
            </p:cNvSpPr>
            <p:nvPr/>
          </p:nvSpPr>
          <p:spPr bwMode="auto">
            <a:xfrm>
              <a:off x="6199" y="6518"/>
              <a:ext cx="2220" cy="480"/>
            </a:xfrm>
            <a:prstGeom prst="lin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>
                <a:latin typeface="+mn-lt"/>
                <a:cs typeface="+mn-cs"/>
              </a:endParaRPr>
            </a:p>
          </p:txBody>
        </p:sp>
        <p:sp>
          <p:nvSpPr>
            <p:cNvPr id="59565" name="Line 173"/>
            <p:cNvSpPr>
              <a:spLocks noChangeShapeType="1"/>
            </p:cNvSpPr>
            <p:nvPr/>
          </p:nvSpPr>
          <p:spPr bwMode="auto">
            <a:xfrm flipH="1">
              <a:off x="5885" y="6728"/>
              <a:ext cx="60" cy="705"/>
            </a:xfrm>
            <a:prstGeom prst="lin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  <a:prstDash val="lgDashDotDot"/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>
                <a:latin typeface="+mn-lt"/>
                <a:cs typeface="+mn-cs"/>
              </a:endParaRPr>
            </a:p>
          </p:txBody>
        </p:sp>
        <p:sp>
          <p:nvSpPr>
            <p:cNvPr id="59566" name="Line 174"/>
            <p:cNvSpPr>
              <a:spLocks noChangeShapeType="1"/>
            </p:cNvSpPr>
            <p:nvPr/>
          </p:nvSpPr>
          <p:spPr bwMode="auto">
            <a:xfrm flipV="1">
              <a:off x="6120" y="7493"/>
              <a:ext cx="1096" cy="120"/>
            </a:xfrm>
            <a:prstGeom prst="lin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>
                <a:latin typeface="+mn-lt"/>
                <a:cs typeface="+mn-cs"/>
              </a:endParaRPr>
            </a:p>
          </p:txBody>
        </p:sp>
        <p:sp>
          <p:nvSpPr>
            <p:cNvPr id="59567" name="Line 175"/>
            <p:cNvSpPr>
              <a:spLocks noChangeShapeType="1"/>
            </p:cNvSpPr>
            <p:nvPr/>
          </p:nvSpPr>
          <p:spPr bwMode="auto">
            <a:xfrm flipV="1">
              <a:off x="6900" y="7215"/>
              <a:ext cx="1635" cy="1184"/>
            </a:xfrm>
            <a:prstGeom prst="lin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  <a:prstDash val="dash"/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>
                <a:latin typeface="+mn-lt"/>
                <a:cs typeface="+mn-cs"/>
              </a:endParaRPr>
            </a:p>
          </p:txBody>
        </p:sp>
        <p:sp>
          <p:nvSpPr>
            <p:cNvPr id="59568" name="Line 176"/>
            <p:cNvSpPr>
              <a:spLocks noChangeShapeType="1"/>
            </p:cNvSpPr>
            <p:nvPr/>
          </p:nvSpPr>
          <p:spPr bwMode="auto">
            <a:xfrm flipV="1">
              <a:off x="7665" y="7125"/>
              <a:ext cx="840" cy="255"/>
            </a:xfrm>
            <a:prstGeom prst="lin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>
                <a:latin typeface="+mn-lt"/>
                <a:cs typeface="+mn-cs"/>
              </a:endParaRPr>
            </a:p>
          </p:txBody>
        </p:sp>
        <p:sp>
          <p:nvSpPr>
            <p:cNvPr id="59569" name="Line 177"/>
            <p:cNvSpPr>
              <a:spLocks noChangeShapeType="1"/>
            </p:cNvSpPr>
            <p:nvPr/>
          </p:nvSpPr>
          <p:spPr bwMode="auto">
            <a:xfrm>
              <a:off x="4399" y="6818"/>
              <a:ext cx="4006" cy="285"/>
            </a:xfrm>
            <a:prstGeom prst="lin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  <a:prstDash val="lgDash"/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>
                <a:latin typeface="+mn-lt"/>
                <a:cs typeface="+mn-cs"/>
              </a:endParaRPr>
            </a:p>
          </p:txBody>
        </p:sp>
        <p:sp>
          <p:nvSpPr>
            <p:cNvPr id="59570" name="Freeform 178"/>
            <p:cNvSpPr>
              <a:spLocks/>
            </p:cNvSpPr>
            <p:nvPr/>
          </p:nvSpPr>
          <p:spPr bwMode="auto">
            <a:xfrm>
              <a:off x="2400" y="5890"/>
              <a:ext cx="6134" cy="1220"/>
            </a:xfrm>
            <a:custGeom>
              <a:avLst/>
              <a:gdLst>
                <a:gd name="T0" fmla="*/ 0 w 6135"/>
                <a:gd name="T1" fmla="*/ 1220 h 1220"/>
                <a:gd name="T2" fmla="*/ 1320 w 6135"/>
                <a:gd name="T3" fmla="*/ 410 h 1220"/>
                <a:gd name="T4" fmla="*/ 3705 w 6135"/>
                <a:gd name="T5" fmla="*/ 95 h 1220"/>
                <a:gd name="T6" fmla="*/ 6135 w 6135"/>
                <a:gd name="T7" fmla="*/ 980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35" h="1220">
                  <a:moveTo>
                    <a:pt x="0" y="1220"/>
                  </a:moveTo>
                  <a:cubicBezTo>
                    <a:pt x="351" y="908"/>
                    <a:pt x="703" y="597"/>
                    <a:pt x="1320" y="410"/>
                  </a:cubicBezTo>
                  <a:cubicBezTo>
                    <a:pt x="1937" y="223"/>
                    <a:pt x="2903" y="0"/>
                    <a:pt x="3705" y="95"/>
                  </a:cubicBezTo>
                  <a:cubicBezTo>
                    <a:pt x="4507" y="190"/>
                    <a:pt x="5321" y="585"/>
                    <a:pt x="6135" y="980"/>
                  </a:cubicBezTo>
                </a:path>
              </a:pathLst>
            </a:custGeom>
            <a:noFill/>
            <a:ln w="38100" cap="flat" cmpd="sng">
              <a:solidFill>
                <a:schemeClr val="bg2">
                  <a:lumMod val="75000"/>
                </a:schemeClr>
              </a:solidFill>
              <a:prstDash val="lgDashDot"/>
              <a:round/>
              <a:headEnd type="none" w="med" len="med"/>
              <a:tailEnd type="triangl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>
                <a:latin typeface="+mn-lt"/>
                <a:cs typeface="+mn-cs"/>
              </a:endParaRPr>
            </a:p>
          </p:txBody>
        </p:sp>
      </p:grpSp>
      <p:grpSp>
        <p:nvGrpSpPr>
          <p:cNvPr id="59579" name="Group 187"/>
          <p:cNvGrpSpPr>
            <a:grpSpLocks/>
          </p:cNvGrpSpPr>
          <p:nvPr/>
        </p:nvGrpSpPr>
        <p:grpSpPr bwMode="auto">
          <a:xfrm>
            <a:off x="900113" y="5949950"/>
            <a:ext cx="7416800" cy="400050"/>
            <a:chOff x="637" y="3607"/>
            <a:chExt cx="3509" cy="252"/>
          </a:xfrm>
        </p:grpSpPr>
        <p:sp>
          <p:nvSpPr>
            <p:cNvPr id="59576" name="Text Box 184"/>
            <p:cNvSpPr txBox="1">
              <a:spLocks noChangeArrowheads="1"/>
            </p:cNvSpPr>
            <p:nvPr/>
          </p:nvSpPr>
          <p:spPr bwMode="auto">
            <a:xfrm>
              <a:off x="637" y="3607"/>
              <a:ext cx="3509" cy="2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cs-CZ" altLang="cs-CZ" sz="1800" dirty="0">
                  <a:latin typeface="+mn-lt"/>
                  <a:cs typeface="+mn-cs"/>
                </a:rPr>
                <a:t>        </a:t>
              </a:r>
              <a:r>
                <a:rPr lang="cs-CZ" altLang="cs-CZ" b="1" cap="all" dirty="0">
                  <a:latin typeface="Arial" panose="020B0604020202020204" pitchFamily="34" charset="0"/>
                  <a:cs typeface="Arial" panose="020B0604020202020204" pitchFamily="34" charset="0"/>
                </a:rPr>
                <a:t>výchozí bod                  cíl                  spojové uzly</a:t>
              </a:r>
            </a:p>
          </p:txBody>
        </p:sp>
        <p:grpSp>
          <p:nvGrpSpPr>
            <p:cNvPr id="36871" name="Group 186"/>
            <p:cNvGrpSpPr>
              <a:grpSpLocks/>
            </p:cNvGrpSpPr>
            <p:nvPr/>
          </p:nvGrpSpPr>
          <p:grpSpPr bwMode="auto">
            <a:xfrm>
              <a:off x="698" y="3614"/>
              <a:ext cx="2399" cy="206"/>
              <a:chOff x="698" y="3614"/>
              <a:chExt cx="2399" cy="206"/>
            </a:xfrm>
          </p:grpSpPr>
          <p:sp>
            <p:nvSpPr>
              <p:cNvPr id="36872" name="Oval 180"/>
              <p:cNvSpPr>
                <a:spLocks noChangeArrowheads="1"/>
              </p:cNvSpPr>
              <p:nvPr/>
            </p:nvSpPr>
            <p:spPr bwMode="auto">
              <a:xfrm>
                <a:off x="2118" y="3625"/>
                <a:ext cx="195" cy="195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 sz="1800">
                  <a:latin typeface="Trebuchet MS" pitchFamily="34" charset="0"/>
                </a:endParaRPr>
              </a:p>
            </p:txBody>
          </p:sp>
          <p:sp>
            <p:nvSpPr>
              <p:cNvPr id="36873" name="Oval 181"/>
              <p:cNvSpPr>
                <a:spLocks noChangeArrowheads="1"/>
              </p:cNvSpPr>
              <p:nvPr/>
            </p:nvSpPr>
            <p:spPr bwMode="auto">
              <a:xfrm>
                <a:off x="698" y="3614"/>
                <a:ext cx="195" cy="195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 sz="1800">
                  <a:latin typeface="Trebuchet MS" pitchFamily="34" charset="0"/>
                </a:endParaRPr>
              </a:p>
            </p:txBody>
          </p:sp>
          <p:sp>
            <p:nvSpPr>
              <p:cNvPr id="59574" name="Oval 182"/>
              <p:cNvSpPr>
                <a:spLocks noChangeArrowheads="1"/>
              </p:cNvSpPr>
              <p:nvPr/>
            </p:nvSpPr>
            <p:spPr bwMode="auto">
              <a:xfrm>
                <a:off x="2901" y="3620"/>
                <a:ext cx="195" cy="19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800">
                  <a:latin typeface="+mn-lt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75" name="Rectangle 59"/>
          <p:cNvSpPr>
            <a:spLocks noChangeArrowheads="1"/>
          </p:cNvSpPr>
          <p:nvPr/>
        </p:nvSpPr>
        <p:spPr bwMode="auto">
          <a:xfrm>
            <a:off x="1347788" y="233363"/>
            <a:ext cx="685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altLang="cs-CZ" sz="2400" b="1">
                <a:latin typeface="Trebuchet MS" pitchFamily="34" charset="0"/>
              </a:rPr>
              <a:t>LOGICKÉ GRAFY AKCÍ POZNÁVACÍHO TYPU</a:t>
            </a:r>
            <a:r>
              <a:rPr lang="cs-CZ" altLang="cs-CZ" b="1">
                <a:latin typeface="Trebuchet MS" pitchFamily="34" charset="0"/>
              </a:rPr>
              <a:t> </a:t>
            </a:r>
          </a:p>
        </p:txBody>
      </p:sp>
      <p:grpSp>
        <p:nvGrpSpPr>
          <p:cNvPr id="60477" name="Group 61"/>
          <p:cNvGrpSpPr>
            <a:grpSpLocks/>
          </p:cNvGrpSpPr>
          <p:nvPr/>
        </p:nvGrpSpPr>
        <p:grpSpPr bwMode="auto">
          <a:xfrm>
            <a:off x="436563" y="1141413"/>
            <a:ext cx="2125662" cy="1995487"/>
            <a:chOff x="275" y="719"/>
            <a:chExt cx="1339" cy="1257"/>
          </a:xfrm>
        </p:grpSpPr>
        <p:grpSp>
          <p:nvGrpSpPr>
            <p:cNvPr id="37939" name="Group 5"/>
            <p:cNvGrpSpPr>
              <a:grpSpLocks/>
            </p:cNvGrpSpPr>
            <p:nvPr/>
          </p:nvGrpSpPr>
          <p:grpSpPr bwMode="auto">
            <a:xfrm>
              <a:off x="275" y="719"/>
              <a:ext cx="1339" cy="979"/>
              <a:chOff x="3224" y="11538"/>
              <a:chExt cx="2445" cy="1770"/>
            </a:xfrm>
          </p:grpSpPr>
          <p:sp>
            <p:nvSpPr>
              <p:cNvPr id="37941" name="AutoShape 6"/>
              <p:cNvSpPr>
                <a:spLocks noChangeArrowheads="1"/>
              </p:cNvSpPr>
              <p:nvPr/>
            </p:nvSpPr>
            <p:spPr bwMode="auto">
              <a:xfrm flipH="1" flipV="1">
                <a:off x="3224" y="12018"/>
                <a:ext cx="435" cy="435"/>
              </a:xfrm>
              <a:prstGeom prst="wedgeEllipseCallout">
                <a:avLst>
                  <a:gd name="adj1" fmla="val -9542"/>
                  <a:gd name="adj2" fmla="val -11611"/>
                </a:avLst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lIns="0" tIns="0" rIns="0" bIns="0"/>
              <a:lstStyle/>
              <a:p>
                <a:pPr algn="ctr"/>
                <a:endParaRPr lang="cs-CZ" altLang="cs-CZ" sz="1800">
                  <a:latin typeface="Trebuchet MS" pitchFamily="34" charset="0"/>
                </a:endParaRPr>
              </a:p>
            </p:txBody>
          </p:sp>
          <p:sp>
            <p:nvSpPr>
              <p:cNvPr id="37942" name="AutoShape 7"/>
              <p:cNvSpPr>
                <a:spLocks noChangeArrowheads="1"/>
              </p:cNvSpPr>
              <p:nvPr/>
            </p:nvSpPr>
            <p:spPr bwMode="auto">
              <a:xfrm flipH="1" flipV="1">
                <a:off x="4094" y="12768"/>
                <a:ext cx="435" cy="435"/>
              </a:xfrm>
              <a:prstGeom prst="wedgeEllipseCallout">
                <a:avLst>
                  <a:gd name="adj1" fmla="val 27931"/>
                  <a:gd name="adj2" fmla="val -25866"/>
                </a:avLst>
              </a:prstGeom>
              <a:solidFill>
                <a:srgbClr val="FF5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lIns="0" tIns="0" rIns="0" bIns="0"/>
              <a:lstStyle/>
              <a:p>
                <a:pPr algn="ctr"/>
                <a:endParaRPr lang="cs-CZ" altLang="cs-CZ" sz="1800">
                  <a:latin typeface="Trebuchet MS" pitchFamily="34" charset="0"/>
                </a:endParaRPr>
              </a:p>
            </p:txBody>
          </p:sp>
          <p:sp>
            <p:nvSpPr>
              <p:cNvPr id="37943" name="AutoShape 8"/>
              <p:cNvSpPr>
                <a:spLocks noChangeArrowheads="1"/>
              </p:cNvSpPr>
              <p:nvPr/>
            </p:nvSpPr>
            <p:spPr bwMode="auto">
              <a:xfrm flipH="1" flipV="1">
                <a:off x="5204" y="12873"/>
                <a:ext cx="435" cy="435"/>
              </a:xfrm>
              <a:prstGeom prst="wedgeEllipseCallout">
                <a:avLst>
                  <a:gd name="adj1" fmla="val 27931"/>
                  <a:gd name="adj2" fmla="val -25866"/>
                </a:avLst>
              </a:prstGeom>
              <a:solidFill>
                <a:srgbClr val="FF5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lIns="0" tIns="0" rIns="0" bIns="0"/>
              <a:lstStyle/>
              <a:p>
                <a:pPr algn="ctr"/>
                <a:endParaRPr lang="cs-CZ" altLang="cs-CZ" sz="1800">
                  <a:latin typeface="Trebuchet MS" pitchFamily="34" charset="0"/>
                </a:endParaRPr>
              </a:p>
            </p:txBody>
          </p:sp>
          <p:sp>
            <p:nvSpPr>
              <p:cNvPr id="37944" name="AutoShape 9"/>
              <p:cNvSpPr>
                <a:spLocks noChangeArrowheads="1"/>
              </p:cNvSpPr>
              <p:nvPr/>
            </p:nvSpPr>
            <p:spPr bwMode="auto">
              <a:xfrm flipH="1" flipV="1">
                <a:off x="5234" y="11898"/>
                <a:ext cx="435" cy="435"/>
              </a:xfrm>
              <a:prstGeom prst="wedgeEllipseCallout">
                <a:avLst>
                  <a:gd name="adj1" fmla="val 27931"/>
                  <a:gd name="adj2" fmla="val -25866"/>
                </a:avLst>
              </a:prstGeom>
              <a:solidFill>
                <a:srgbClr val="FF5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lIns="0" tIns="0" rIns="0" bIns="0"/>
              <a:lstStyle/>
              <a:p>
                <a:pPr algn="ctr"/>
                <a:endParaRPr lang="cs-CZ" altLang="cs-CZ" sz="1800">
                  <a:latin typeface="Trebuchet MS" pitchFamily="34" charset="0"/>
                </a:endParaRPr>
              </a:p>
            </p:txBody>
          </p:sp>
          <p:sp>
            <p:nvSpPr>
              <p:cNvPr id="37945" name="AutoShape 10"/>
              <p:cNvSpPr>
                <a:spLocks noChangeArrowheads="1"/>
              </p:cNvSpPr>
              <p:nvPr/>
            </p:nvSpPr>
            <p:spPr bwMode="auto">
              <a:xfrm flipH="1" flipV="1">
                <a:off x="4274" y="11538"/>
                <a:ext cx="435" cy="435"/>
              </a:xfrm>
              <a:prstGeom prst="wedgeEllipseCallout">
                <a:avLst>
                  <a:gd name="adj1" fmla="val 27931"/>
                  <a:gd name="adj2" fmla="val -25866"/>
                </a:avLst>
              </a:prstGeom>
              <a:solidFill>
                <a:srgbClr val="FF5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lIns="0" tIns="0" rIns="0" bIns="0"/>
              <a:lstStyle/>
              <a:p>
                <a:pPr algn="ctr"/>
                <a:endParaRPr lang="cs-CZ" altLang="cs-CZ" sz="1800">
                  <a:latin typeface="Trebuchet MS" pitchFamily="34" charset="0"/>
                </a:endParaRPr>
              </a:p>
            </p:txBody>
          </p:sp>
          <p:sp>
            <p:nvSpPr>
              <p:cNvPr id="60427" name="Line 11"/>
              <p:cNvSpPr>
                <a:spLocks noChangeShapeType="1"/>
              </p:cNvSpPr>
              <p:nvPr/>
            </p:nvSpPr>
            <p:spPr bwMode="auto">
              <a:xfrm flipV="1">
                <a:off x="3615" y="11789"/>
                <a:ext cx="690" cy="331"/>
              </a:xfrm>
              <a:prstGeom prst="line">
                <a:avLst/>
              </a:prstGeom>
              <a:noFill/>
              <a:ln w="38100">
                <a:solidFill>
                  <a:schemeClr val="bg2">
                    <a:lumMod val="75000"/>
                  </a:schemeClr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800">
                  <a:latin typeface="+mn-lt"/>
                  <a:cs typeface="+mn-cs"/>
                </a:endParaRPr>
              </a:p>
            </p:txBody>
          </p:sp>
          <p:sp>
            <p:nvSpPr>
              <p:cNvPr id="60428" name="Line 12"/>
              <p:cNvSpPr>
                <a:spLocks noChangeShapeType="1"/>
              </p:cNvSpPr>
              <p:nvPr/>
            </p:nvSpPr>
            <p:spPr bwMode="auto">
              <a:xfrm>
                <a:off x="4696" y="11806"/>
                <a:ext cx="570" cy="179"/>
              </a:xfrm>
              <a:prstGeom prst="line">
                <a:avLst/>
              </a:prstGeom>
              <a:noFill/>
              <a:ln w="38100">
                <a:solidFill>
                  <a:schemeClr val="bg2">
                    <a:lumMod val="75000"/>
                  </a:schemeClr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800">
                  <a:latin typeface="+mn-lt"/>
                  <a:cs typeface="+mn-cs"/>
                </a:endParaRPr>
              </a:p>
            </p:txBody>
          </p:sp>
          <p:sp>
            <p:nvSpPr>
              <p:cNvPr id="60429" name="Line 13"/>
              <p:cNvSpPr>
                <a:spLocks noChangeShapeType="1"/>
              </p:cNvSpPr>
              <p:nvPr/>
            </p:nvSpPr>
            <p:spPr bwMode="auto">
              <a:xfrm flipH="1">
                <a:off x="5430" y="12344"/>
                <a:ext cx="15" cy="541"/>
              </a:xfrm>
              <a:prstGeom prst="line">
                <a:avLst/>
              </a:prstGeom>
              <a:noFill/>
              <a:ln w="38100">
                <a:solidFill>
                  <a:schemeClr val="bg2">
                    <a:lumMod val="75000"/>
                  </a:schemeClr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800">
                  <a:latin typeface="+mn-lt"/>
                  <a:cs typeface="+mn-cs"/>
                </a:endParaRPr>
              </a:p>
            </p:txBody>
          </p:sp>
          <p:sp>
            <p:nvSpPr>
              <p:cNvPr id="60430" name="Line 14"/>
              <p:cNvSpPr>
                <a:spLocks noChangeShapeType="1"/>
              </p:cNvSpPr>
              <p:nvPr/>
            </p:nvSpPr>
            <p:spPr bwMode="auto">
              <a:xfrm flipH="1" flipV="1">
                <a:off x="4486" y="13035"/>
                <a:ext cx="719" cy="14"/>
              </a:xfrm>
              <a:prstGeom prst="line">
                <a:avLst/>
              </a:prstGeom>
              <a:noFill/>
              <a:ln w="38100">
                <a:solidFill>
                  <a:schemeClr val="bg2">
                    <a:lumMod val="75000"/>
                  </a:schemeClr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800">
                  <a:latin typeface="+mn-lt"/>
                  <a:cs typeface="+mn-cs"/>
                </a:endParaRPr>
              </a:p>
            </p:txBody>
          </p:sp>
          <p:sp>
            <p:nvSpPr>
              <p:cNvPr id="60431" name="Line 15"/>
              <p:cNvSpPr>
                <a:spLocks noChangeShapeType="1"/>
              </p:cNvSpPr>
              <p:nvPr/>
            </p:nvSpPr>
            <p:spPr bwMode="auto">
              <a:xfrm flipH="1" flipV="1">
                <a:off x="3600" y="12375"/>
                <a:ext cx="524" cy="479"/>
              </a:xfrm>
              <a:prstGeom prst="line">
                <a:avLst/>
              </a:prstGeom>
              <a:noFill/>
              <a:ln w="38100">
                <a:solidFill>
                  <a:schemeClr val="bg2">
                    <a:lumMod val="75000"/>
                  </a:schemeClr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800">
                  <a:latin typeface="+mn-lt"/>
                  <a:cs typeface="+mn-cs"/>
                </a:endParaRPr>
              </a:p>
            </p:txBody>
          </p:sp>
        </p:grpSp>
        <p:sp>
          <p:nvSpPr>
            <p:cNvPr id="37940" name="Text Box 60"/>
            <p:cNvSpPr txBox="1">
              <a:spLocks noChangeArrowheads="1"/>
            </p:cNvSpPr>
            <p:nvPr/>
          </p:nvSpPr>
          <p:spPr bwMode="auto">
            <a:xfrm>
              <a:off x="470" y="1746"/>
              <a:ext cx="101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1800" b="1">
                  <a:latin typeface="Trebuchet MS" pitchFamily="34" charset="0"/>
                </a:rPr>
                <a:t>KRUŽNICE</a:t>
              </a:r>
            </a:p>
          </p:txBody>
        </p:sp>
      </p:grpSp>
      <p:grpSp>
        <p:nvGrpSpPr>
          <p:cNvPr id="60479" name="Group 63"/>
          <p:cNvGrpSpPr>
            <a:grpSpLocks/>
          </p:cNvGrpSpPr>
          <p:nvPr/>
        </p:nvGrpSpPr>
        <p:grpSpPr bwMode="auto">
          <a:xfrm>
            <a:off x="3024188" y="920750"/>
            <a:ext cx="2216150" cy="2316163"/>
            <a:chOff x="1905" y="536"/>
            <a:chExt cx="1396" cy="1459"/>
          </a:xfrm>
        </p:grpSpPr>
        <p:grpSp>
          <p:nvGrpSpPr>
            <p:cNvPr id="37926" name="Group 16"/>
            <p:cNvGrpSpPr>
              <a:grpSpLocks/>
            </p:cNvGrpSpPr>
            <p:nvPr/>
          </p:nvGrpSpPr>
          <p:grpSpPr bwMode="auto">
            <a:xfrm>
              <a:off x="1905" y="536"/>
              <a:ext cx="1396" cy="1219"/>
              <a:chOff x="6599" y="11133"/>
              <a:chExt cx="2550" cy="2205"/>
            </a:xfrm>
          </p:grpSpPr>
          <p:sp>
            <p:nvSpPr>
              <p:cNvPr id="37928" name="AutoShape 17"/>
              <p:cNvSpPr>
                <a:spLocks noChangeArrowheads="1"/>
              </p:cNvSpPr>
              <p:nvPr/>
            </p:nvSpPr>
            <p:spPr bwMode="auto">
              <a:xfrm flipH="1" flipV="1">
                <a:off x="7769" y="12903"/>
                <a:ext cx="435" cy="435"/>
              </a:xfrm>
              <a:prstGeom prst="wedgeEllipseCallout">
                <a:avLst>
                  <a:gd name="adj1" fmla="val 27931"/>
                  <a:gd name="adj2" fmla="val -25866"/>
                </a:avLst>
              </a:prstGeom>
              <a:solidFill>
                <a:srgbClr val="FF5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lIns="0" tIns="0" rIns="0" bIns="0"/>
              <a:lstStyle/>
              <a:p>
                <a:pPr algn="ctr"/>
                <a:endParaRPr lang="cs-CZ" altLang="cs-CZ" sz="1800">
                  <a:latin typeface="Trebuchet MS" pitchFamily="34" charset="0"/>
                </a:endParaRPr>
              </a:p>
            </p:txBody>
          </p:sp>
          <p:sp>
            <p:nvSpPr>
              <p:cNvPr id="37929" name="AutoShape 18"/>
              <p:cNvSpPr>
                <a:spLocks noChangeArrowheads="1"/>
              </p:cNvSpPr>
              <p:nvPr/>
            </p:nvSpPr>
            <p:spPr bwMode="auto">
              <a:xfrm flipH="1" flipV="1">
                <a:off x="6599" y="12003"/>
                <a:ext cx="435" cy="435"/>
              </a:xfrm>
              <a:prstGeom prst="wedgeEllipseCallout">
                <a:avLst>
                  <a:gd name="adj1" fmla="val -9542"/>
                  <a:gd name="adj2" fmla="val -11611"/>
                </a:avLst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lIns="0" tIns="0" rIns="0" bIns="0"/>
              <a:lstStyle/>
              <a:p>
                <a:pPr algn="ctr"/>
                <a:endParaRPr lang="cs-CZ" altLang="cs-CZ" sz="1800">
                  <a:latin typeface="Trebuchet MS" pitchFamily="34" charset="0"/>
                </a:endParaRPr>
              </a:p>
            </p:txBody>
          </p:sp>
          <p:sp>
            <p:nvSpPr>
              <p:cNvPr id="37930" name="AutoShape 19"/>
              <p:cNvSpPr>
                <a:spLocks noChangeArrowheads="1"/>
              </p:cNvSpPr>
              <p:nvPr/>
            </p:nvSpPr>
            <p:spPr bwMode="auto">
              <a:xfrm flipH="1" flipV="1">
                <a:off x="7619" y="11988"/>
                <a:ext cx="435" cy="435"/>
              </a:xfrm>
              <a:prstGeom prst="wedgeEllipseCallout">
                <a:avLst>
                  <a:gd name="adj1" fmla="val 14134"/>
                  <a:gd name="adj2" fmla="val 12065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cs-CZ" altLang="cs-CZ" sz="1000" b="1">
                    <a:latin typeface="Trebuchet MS" pitchFamily="34" charset="0"/>
                  </a:rPr>
                  <a:t>P</a:t>
                </a:r>
                <a:endParaRPr lang="cs-CZ" altLang="cs-CZ" sz="1800">
                  <a:latin typeface="Trebuchet MS" pitchFamily="34" charset="0"/>
                </a:endParaRPr>
              </a:p>
            </p:txBody>
          </p:sp>
          <p:sp>
            <p:nvSpPr>
              <p:cNvPr id="37931" name="AutoShape 20"/>
              <p:cNvSpPr>
                <a:spLocks noChangeArrowheads="1"/>
              </p:cNvSpPr>
              <p:nvPr/>
            </p:nvSpPr>
            <p:spPr bwMode="auto">
              <a:xfrm flipH="1" flipV="1">
                <a:off x="8564" y="12483"/>
                <a:ext cx="435" cy="435"/>
              </a:xfrm>
              <a:prstGeom prst="wedgeEllipseCallout">
                <a:avLst>
                  <a:gd name="adj1" fmla="val 27931"/>
                  <a:gd name="adj2" fmla="val -25866"/>
                </a:avLst>
              </a:prstGeom>
              <a:solidFill>
                <a:srgbClr val="FF5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lIns="0" tIns="0" rIns="0" bIns="0"/>
              <a:lstStyle/>
              <a:p>
                <a:pPr algn="ctr"/>
                <a:endParaRPr lang="cs-CZ" altLang="cs-CZ" sz="1800">
                  <a:latin typeface="Trebuchet MS" pitchFamily="34" charset="0"/>
                </a:endParaRPr>
              </a:p>
            </p:txBody>
          </p:sp>
          <p:sp>
            <p:nvSpPr>
              <p:cNvPr id="37932" name="AutoShape 21"/>
              <p:cNvSpPr>
                <a:spLocks noChangeArrowheads="1"/>
              </p:cNvSpPr>
              <p:nvPr/>
            </p:nvSpPr>
            <p:spPr bwMode="auto">
              <a:xfrm flipH="1" flipV="1">
                <a:off x="8714" y="11763"/>
                <a:ext cx="435" cy="435"/>
              </a:xfrm>
              <a:prstGeom prst="wedgeEllipseCallout">
                <a:avLst>
                  <a:gd name="adj1" fmla="val 27931"/>
                  <a:gd name="adj2" fmla="val -25866"/>
                </a:avLst>
              </a:prstGeom>
              <a:solidFill>
                <a:srgbClr val="FF5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lIns="0" tIns="0" rIns="0" bIns="0"/>
              <a:lstStyle/>
              <a:p>
                <a:pPr algn="ctr"/>
                <a:endParaRPr lang="cs-CZ" altLang="cs-CZ" sz="1800">
                  <a:latin typeface="Trebuchet MS" pitchFamily="34" charset="0"/>
                </a:endParaRPr>
              </a:p>
            </p:txBody>
          </p:sp>
          <p:sp>
            <p:nvSpPr>
              <p:cNvPr id="37933" name="AutoShape 22"/>
              <p:cNvSpPr>
                <a:spLocks noChangeArrowheads="1"/>
              </p:cNvSpPr>
              <p:nvPr/>
            </p:nvSpPr>
            <p:spPr bwMode="auto">
              <a:xfrm flipH="1" flipV="1">
                <a:off x="8189" y="11133"/>
                <a:ext cx="435" cy="435"/>
              </a:xfrm>
              <a:prstGeom prst="wedgeEllipseCallout">
                <a:avLst>
                  <a:gd name="adj1" fmla="val 27931"/>
                  <a:gd name="adj2" fmla="val -25866"/>
                </a:avLst>
              </a:prstGeom>
              <a:solidFill>
                <a:srgbClr val="FF5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lIns="0" tIns="0" rIns="0" bIns="0"/>
              <a:lstStyle/>
              <a:p>
                <a:pPr algn="ctr"/>
                <a:endParaRPr lang="cs-CZ" altLang="cs-CZ" sz="1800">
                  <a:latin typeface="Trebuchet MS" pitchFamily="34" charset="0"/>
                </a:endParaRPr>
              </a:p>
            </p:txBody>
          </p:sp>
          <p:sp>
            <p:nvSpPr>
              <p:cNvPr id="60439" name="Line 23"/>
              <p:cNvSpPr>
                <a:spLocks noChangeShapeType="1"/>
              </p:cNvSpPr>
              <p:nvPr/>
            </p:nvSpPr>
            <p:spPr bwMode="auto">
              <a:xfrm flipV="1">
                <a:off x="7938" y="11533"/>
                <a:ext cx="331" cy="465"/>
              </a:xfrm>
              <a:prstGeom prst="line">
                <a:avLst/>
              </a:prstGeom>
              <a:noFill/>
              <a:ln w="76200" cmpd="tri">
                <a:solidFill>
                  <a:schemeClr val="bg2">
                    <a:lumMod val="75000"/>
                  </a:schemeClr>
                </a:solidFill>
                <a:round/>
                <a:headEnd type="triangle" w="sm" len="sm"/>
                <a:tailEnd type="triangle" w="sm" len="sm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800">
                  <a:latin typeface="+mn-lt"/>
                  <a:cs typeface="+mn-cs"/>
                </a:endParaRPr>
              </a:p>
            </p:txBody>
          </p:sp>
          <p:sp>
            <p:nvSpPr>
              <p:cNvPr id="60440" name="Line 24"/>
              <p:cNvSpPr>
                <a:spLocks noChangeShapeType="1"/>
              </p:cNvSpPr>
              <p:nvPr/>
            </p:nvSpPr>
            <p:spPr bwMode="auto">
              <a:xfrm flipV="1">
                <a:off x="8058" y="12027"/>
                <a:ext cx="645" cy="136"/>
              </a:xfrm>
              <a:prstGeom prst="line">
                <a:avLst/>
              </a:prstGeom>
              <a:noFill/>
              <a:ln w="76200" cmpd="tri">
                <a:solidFill>
                  <a:schemeClr val="bg2">
                    <a:lumMod val="75000"/>
                  </a:schemeClr>
                </a:solidFill>
                <a:round/>
                <a:headEnd type="triangle" w="sm" len="sm"/>
                <a:tailEnd type="triangle" w="sm" len="sm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800">
                  <a:latin typeface="+mn-lt"/>
                  <a:cs typeface="+mn-cs"/>
                </a:endParaRPr>
              </a:p>
            </p:txBody>
          </p:sp>
          <p:sp>
            <p:nvSpPr>
              <p:cNvPr id="60441" name="Line 25"/>
              <p:cNvSpPr>
                <a:spLocks noChangeShapeType="1"/>
              </p:cNvSpPr>
              <p:nvPr/>
            </p:nvSpPr>
            <p:spPr bwMode="auto">
              <a:xfrm>
                <a:off x="8027" y="12327"/>
                <a:ext cx="541" cy="286"/>
              </a:xfrm>
              <a:prstGeom prst="line">
                <a:avLst/>
              </a:prstGeom>
              <a:noFill/>
              <a:ln w="76200" cmpd="tri">
                <a:solidFill>
                  <a:schemeClr val="bg2">
                    <a:lumMod val="75000"/>
                  </a:schemeClr>
                </a:solidFill>
                <a:round/>
                <a:headEnd type="triangle" w="sm" len="sm"/>
                <a:tailEnd type="triangle" w="sm" len="sm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800">
                  <a:latin typeface="+mn-lt"/>
                  <a:cs typeface="+mn-cs"/>
                </a:endParaRPr>
              </a:p>
            </p:txBody>
          </p:sp>
          <p:sp>
            <p:nvSpPr>
              <p:cNvPr id="60442" name="Line 26"/>
              <p:cNvSpPr>
                <a:spLocks noChangeShapeType="1"/>
              </p:cNvSpPr>
              <p:nvPr/>
            </p:nvSpPr>
            <p:spPr bwMode="auto">
              <a:xfrm flipH="1" flipV="1">
                <a:off x="7892" y="12403"/>
                <a:ext cx="60" cy="479"/>
              </a:xfrm>
              <a:prstGeom prst="line">
                <a:avLst/>
              </a:prstGeom>
              <a:noFill/>
              <a:ln w="76200" cmpd="tri">
                <a:solidFill>
                  <a:schemeClr val="bg2">
                    <a:lumMod val="75000"/>
                  </a:schemeClr>
                </a:solidFill>
                <a:round/>
                <a:headEnd type="triangle" w="sm" len="sm"/>
                <a:tailEnd type="triangle" w="sm" len="sm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800">
                  <a:latin typeface="+mn-lt"/>
                  <a:cs typeface="+mn-cs"/>
                </a:endParaRPr>
              </a:p>
            </p:txBody>
          </p:sp>
          <p:sp>
            <p:nvSpPr>
              <p:cNvPr id="60443" name="Line 27"/>
              <p:cNvSpPr>
                <a:spLocks noChangeShapeType="1"/>
              </p:cNvSpPr>
              <p:nvPr/>
            </p:nvSpPr>
            <p:spPr bwMode="auto">
              <a:xfrm flipV="1">
                <a:off x="7037" y="12207"/>
                <a:ext cx="555" cy="14"/>
              </a:xfrm>
              <a:prstGeom prst="line">
                <a:avLst/>
              </a:prstGeom>
              <a:noFill/>
              <a:ln w="76200" cmpd="tri">
                <a:solidFill>
                  <a:schemeClr val="bg2">
                    <a:lumMod val="75000"/>
                  </a:schemeClr>
                </a:solidFill>
                <a:round/>
                <a:headEnd type="triangle" w="sm" len="sm"/>
                <a:tailEnd type="triangle" w="sm" len="sm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800">
                  <a:latin typeface="+mn-lt"/>
                  <a:cs typeface="+mn-cs"/>
                </a:endParaRPr>
              </a:p>
            </p:txBody>
          </p:sp>
        </p:grpSp>
        <p:sp>
          <p:nvSpPr>
            <p:cNvPr id="37927" name="Text Box 62"/>
            <p:cNvSpPr txBox="1">
              <a:spLocks noChangeArrowheads="1"/>
            </p:cNvSpPr>
            <p:nvPr/>
          </p:nvSpPr>
          <p:spPr bwMode="auto">
            <a:xfrm>
              <a:off x="2251" y="1764"/>
              <a:ext cx="8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1800" b="1">
                  <a:latin typeface="Trebuchet MS" pitchFamily="34" charset="0"/>
                </a:rPr>
                <a:t>STROM</a:t>
              </a:r>
            </a:p>
          </p:txBody>
        </p:sp>
      </p:grpSp>
      <p:grpSp>
        <p:nvGrpSpPr>
          <p:cNvPr id="60481" name="Group 65"/>
          <p:cNvGrpSpPr>
            <a:grpSpLocks/>
          </p:cNvGrpSpPr>
          <p:nvPr/>
        </p:nvGrpSpPr>
        <p:grpSpPr bwMode="auto">
          <a:xfrm>
            <a:off x="5654675" y="1155700"/>
            <a:ext cx="2919413" cy="1939925"/>
            <a:chOff x="3562" y="728"/>
            <a:chExt cx="1839" cy="1222"/>
          </a:xfrm>
        </p:grpSpPr>
        <p:grpSp>
          <p:nvGrpSpPr>
            <p:cNvPr id="37910" name="Group 28"/>
            <p:cNvGrpSpPr>
              <a:grpSpLocks/>
            </p:cNvGrpSpPr>
            <p:nvPr/>
          </p:nvGrpSpPr>
          <p:grpSpPr bwMode="auto">
            <a:xfrm>
              <a:off x="3562" y="728"/>
              <a:ext cx="1839" cy="921"/>
              <a:chOff x="1888" y="7176"/>
              <a:chExt cx="3360" cy="1665"/>
            </a:xfrm>
          </p:grpSpPr>
          <p:sp>
            <p:nvSpPr>
              <p:cNvPr id="37912" name="AutoShape 29"/>
              <p:cNvSpPr>
                <a:spLocks noChangeArrowheads="1"/>
              </p:cNvSpPr>
              <p:nvPr/>
            </p:nvSpPr>
            <p:spPr bwMode="auto">
              <a:xfrm flipH="1" flipV="1">
                <a:off x="1888" y="7896"/>
                <a:ext cx="435" cy="435"/>
              </a:xfrm>
              <a:prstGeom prst="wedgeEllipseCallout">
                <a:avLst>
                  <a:gd name="adj1" fmla="val -9542"/>
                  <a:gd name="adj2" fmla="val -11611"/>
                </a:avLst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lIns="0" tIns="0" rIns="0" bIns="0"/>
              <a:lstStyle/>
              <a:p>
                <a:pPr algn="ctr"/>
                <a:endParaRPr lang="cs-CZ" altLang="cs-CZ" sz="1800">
                  <a:latin typeface="Trebuchet MS" pitchFamily="34" charset="0"/>
                </a:endParaRPr>
              </a:p>
            </p:txBody>
          </p:sp>
          <p:sp>
            <p:nvSpPr>
              <p:cNvPr id="37913" name="AutoShape 30"/>
              <p:cNvSpPr>
                <a:spLocks noChangeArrowheads="1"/>
              </p:cNvSpPr>
              <p:nvPr/>
            </p:nvSpPr>
            <p:spPr bwMode="auto">
              <a:xfrm flipH="1" flipV="1">
                <a:off x="2668" y="8391"/>
                <a:ext cx="435" cy="435"/>
              </a:xfrm>
              <a:prstGeom prst="wedgeEllipseCallout">
                <a:avLst>
                  <a:gd name="adj1" fmla="val 27931"/>
                  <a:gd name="adj2" fmla="val -25866"/>
                </a:avLst>
              </a:prstGeom>
              <a:solidFill>
                <a:srgbClr val="FF5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lIns="0" tIns="0" rIns="0" bIns="0"/>
              <a:lstStyle/>
              <a:p>
                <a:pPr algn="ctr"/>
                <a:endParaRPr lang="cs-CZ" altLang="cs-CZ" sz="1800">
                  <a:latin typeface="Trebuchet MS" pitchFamily="34" charset="0"/>
                </a:endParaRPr>
              </a:p>
            </p:txBody>
          </p:sp>
          <p:sp>
            <p:nvSpPr>
              <p:cNvPr id="37914" name="AutoShape 31"/>
              <p:cNvSpPr>
                <a:spLocks noChangeArrowheads="1"/>
              </p:cNvSpPr>
              <p:nvPr/>
            </p:nvSpPr>
            <p:spPr bwMode="auto">
              <a:xfrm flipH="1" flipV="1">
                <a:off x="3688" y="8406"/>
                <a:ext cx="435" cy="435"/>
              </a:xfrm>
              <a:prstGeom prst="wedgeEllipseCallout">
                <a:avLst>
                  <a:gd name="adj1" fmla="val 27931"/>
                  <a:gd name="adj2" fmla="val -25866"/>
                </a:avLst>
              </a:prstGeom>
              <a:solidFill>
                <a:srgbClr val="FF5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lIns="0" tIns="0" rIns="0" bIns="0"/>
              <a:lstStyle/>
              <a:p>
                <a:pPr algn="ctr"/>
                <a:endParaRPr lang="cs-CZ" altLang="cs-CZ" sz="1800">
                  <a:latin typeface="Trebuchet MS" pitchFamily="34" charset="0"/>
                </a:endParaRPr>
              </a:p>
            </p:txBody>
          </p:sp>
          <p:sp>
            <p:nvSpPr>
              <p:cNvPr id="37915" name="AutoShape 32"/>
              <p:cNvSpPr>
                <a:spLocks noChangeArrowheads="1"/>
              </p:cNvSpPr>
              <p:nvPr/>
            </p:nvSpPr>
            <p:spPr bwMode="auto">
              <a:xfrm flipH="1" flipV="1">
                <a:off x="3763" y="7416"/>
                <a:ext cx="435" cy="435"/>
              </a:xfrm>
              <a:prstGeom prst="wedgeEllipseCallout">
                <a:avLst>
                  <a:gd name="adj1" fmla="val 27931"/>
                  <a:gd name="adj2" fmla="val -25866"/>
                </a:avLst>
              </a:prstGeom>
              <a:solidFill>
                <a:srgbClr val="FF5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lIns="0" tIns="0" rIns="0" bIns="0"/>
              <a:lstStyle/>
              <a:p>
                <a:pPr algn="ctr"/>
                <a:endParaRPr lang="cs-CZ" altLang="cs-CZ" sz="1800">
                  <a:latin typeface="Trebuchet MS" pitchFamily="34" charset="0"/>
                </a:endParaRPr>
              </a:p>
            </p:txBody>
          </p:sp>
          <p:sp>
            <p:nvSpPr>
              <p:cNvPr id="37916" name="AutoShape 33"/>
              <p:cNvSpPr>
                <a:spLocks noChangeArrowheads="1"/>
              </p:cNvSpPr>
              <p:nvPr/>
            </p:nvSpPr>
            <p:spPr bwMode="auto">
              <a:xfrm flipH="1" flipV="1">
                <a:off x="2773" y="7176"/>
                <a:ext cx="435" cy="435"/>
              </a:xfrm>
              <a:prstGeom prst="wedgeEllipseCallout">
                <a:avLst>
                  <a:gd name="adj1" fmla="val 27931"/>
                  <a:gd name="adj2" fmla="val -25866"/>
                </a:avLst>
              </a:prstGeom>
              <a:solidFill>
                <a:srgbClr val="FF5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lIns="0" tIns="0" rIns="0" bIns="0"/>
              <a:lstStyle/>
              <a:p>
                <a:pPr algn="ctr"/>
                <a:endParaRPr lang="cs-CZ" altLang="cs-CZ" sz="1800">
                  <a:latin typeface="Trebuchet MS" pitchFamily="34" charset="0"/>
                </a:endParaRPr>
              </a:p>
            </p:txBody>
          </p:sp>
          <p:sp>
            <p:nvSpPr>
              <p:cNvPr id="60450" name="Line 34"/>
              <p:cNvSpPr>
                <a:spLocks noChangeShapeType="1"/>
              </p:cNvSpPr>
              <p:nvPr/>
            </p:nvSpPr>
            <p:spPr bwMode="auto">
              <a:xfrm flipV="1">
                <a:off x="2250" y="7548"/>
                <a:ext cx="570" cy="390"/>
              </a:xfrm>
              <a:prstGeom prst="line">
                <a:avLst/>
              </a:prstGeom>
              <a:noFill/>
              <a:ln w="38100">
                <a:solidFill>
                  <a:schemeClr val="bg2">
                    <a:lumMod val="75000"/>
                  </a:schemeClr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800">
                  <a:latin typeface="+mn-lt"/>
                  <a:cs typeface="+mn-cs"/>
                </a:endParaRPr>
              </a:p>
            </p:txBody>
          </p:sp>
          <p:sp>
            <p:nvSpPr>
              <p:cNvPr id="60451" name="Line 35"/>
              <p:cNvSpPr>
                <a:spLocks noChangeShapeType="1"/>
              </p:cNvSpPr>
              <p:nvPr/>
            </p:nvSpPr>
            <p:spPr bwMode="auto">
              <a:xfrm>
                <a:off x="3209" y="7413"/>
                <a:ext cx="570" cy="181"/>
              </a:xfrm>
              <a:prstGeom prst="line">
                <a:avLst/>
              </a:prstGeom>
              <a:noFill/>
              <a:ln w="38100">
                <a:solidFill>
                  <a:schemeClr val="bg2">
                    <a:lumMod val="75000"/>
                  </a:schemeClr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800">
                  <a:latin typeface="+mn-lt"/>
                  <a:cs typeface="+mn-cs"/>
                </a:endParaRPr>
              </a:p>
            </p:txBody>
          </p:sp>
          <p:sp>
            <p:nvSpPr>
              <p:cNvPr id="60452" name="Line 36"/>
              <p:cNvSpPr>
                <a:spLocks noChangeShapeType="1"/>
              </p:cNvSpPr>
              <p:nvPr/>
            </p:nvSpPr>
            <p:spPr bwMode="auto">
              <a:xfrm flipH="1">
                <a:off x="3883" y="7863"/>
                <a:ext cx="16" cy="541"/>
              </a:xfrm>
              <a:prstGeom prst="line">
                <a:avLst/>
              </a:prstGeom>
              <a:noFill/>
              <a:ln w="38100">
                <a:solidFill>
                  <a:schemeClr val="bg2">
                    <a:lumMod val="75000"/>
                  </a:schemeClr>
                </a:solidFill>
                <a:prstDash val="sysDot"/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800">
                  <a:latin typeface="+mn-lt"/>
                  <a:cs typeface="+mn-cs"/>
                </a:endParaRPr>
              </a:p>
            </p:txBody>
          </p:sp>
          <p:sp>
            <p:nvSpPr>
              <p:cNvPr id="60453" name="Line 37"/>
              <p:cNvSpPr>
                <a:spLocks noChangeShapeType="1"/>
              </p:cNvSpPr>
              <p:nvPr/>
            </p:nvSpPr>
            <p:spPr bwMode="auto">
              <a:xfrm flipH="1" flipV="1">
                <a:off x="3119" y="8628"/>
                <a:ext cx="539" cy="14"/>
              </a:xfrm>
              <a:prstGeom prst="line">
                <a:avLst/>
              </a:prstGeom>
              <a:noFill/>
              <a:ln w="38100">
                <a:solidFill>
                  <a:schemeClr val="bg2">
                    <a:lumMod val="75000"/>
                  </a:schemeClr>
                </a:solidFill>
                <a:prstDash val="sysDot"/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800">
                  <a:latin typeface="+mn-lt"/>
                  <a:cs typeface="+mn-cs"/>
                </a:endParaRPr>
              </a:p>
            </p:txBody>
          </p:sp>
          <p:sp>
            <p:nvSpPr>
              <p:cNvPr id="60454" name="Line 38"/>
              <p:cNvSpPr>
                <a:spLocks noChangeShapeType="1"/>
              </p:cNvSpPr>
              <p:nvPr/>
            </p:nvSpPr>
            <p:spPr bwMode="auto">
              <a:xfrm flipH="1" flipV="1">
                <a:off x="2279" y="8253"/>
                <a:ext cx="389" cy="255"/>
              </a:xfrm>
              <a:prstGeom prst="line">
                <a:avLst/>
              </a:prstGeom>
              <a:noFill/>
              <a:ln w="38100">
                <a:solidFill>
                  <a:schemeClr val="bg2">
                    <a:lumMod val="75000"/>
                  </a:schemeClr>
                </a:solidFill>
                <a:prstDash val="sysDot"/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800">
                  <a:latin typeface="+mn-lt"/>
                  <a:cs typeface="+mn-cs"/>
                </a:endParaRPr>
              </a:p>
            </p:txBody>
          </p:sp>
          <p:sp>
            <p:nvSpPr>
              <p:cNvPr id="37922" name="AutoShape 39"/>
              <p:cNvSpPr>
                <a:spLocks noChangeArrowheads="1"/>
              </p:cNvSpPr>
              <p:nvPr/>
            </p:nvSpPr>
            <p:spPr bwMode="auto">
              <a:xfrm flipH="1" flipV="1">
                <a:off x="4693" y="7941"/>
                <a:ext cx="435" cy="435"/>
              </a:xfrm>
              <a:prstGeom prst="wedgeEllipseCallout">
                <a:avLst>
                  <a:gd name="adj1" fmla="val 27931"/>
                  <a:gd name="adj2" fmla="val -25866"/>
                </a:avLst>
              </a:prstGeom>
              <a:solidFill>
                <a:srgbClr val="FF5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lIns="0" tIns="0" rIns="0" bIns="0"/>
              <a:lstStyle/>
              <a:p>
                <a:pPr algn="ctr"/>
                <a:endParaRPr lang="cs-CZ" altLang="cs-CZ" sz="1800">
                  <a:latin typeface="Trebuchet MS" pitchFamily="34" charset="0"/>
                </a:endParaRPr>
              </a:p>
            </p:txBody>
          </p:sp>
          <p:sp>
            <p:nvSpPr>
              <p:cNvPr id="37923" name="AutoShape 40"/>
              <p:cNvSpPr>
                <a:spLocks noChangeArrowheads="1"/>
              </p:cNvSpPr>
              <p:nvPr/>
            </p:nvSpPr>
            <p:spPr bwMode="auto">
              <a:xfrm flipH="1" flipV="1">
                <a:off x="4813" y="7176"/>
                <a:ext cx="435" cy="435"/>
              </a:xfrm>
              <a:prstGeom prst="wedgeEllipseCallout">
                <a:avLst>
                  <a:gd name="adj1" fmla="val 27931"/>
                  <a:gd name="adj2" fmla="val -25866"/>
                </a:avLst>
              </a:prstGeom>
              <a:solidFill>
                <a:srgbClr val="FF5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lIns="0" tIns="0" rIns="0" bIns="0"/>
              <a:lstStyle/>
              <a:p>
                <a:pPr algn="ctr"/>
                <a:endParaRPr lang="cs-CZ" altLang="cs-CZ" sz="1800">
                  <a:latin typeface="Trebuchet MS" pitchFamily="34" charset="0"/>
                </a:endParaRPr>
              </a:p>
            </p:txBody>
          </p:sp>
          <p:sp>
            <p:nvSpPr>
              <p:cNvPr id="60457" name="Line 41"/>
              <p:cNvSpPr>
                <a:spLocks noChangeShapeType="1"/>
              </p:cNvSpPr>
              <p:nvPr/>
            </p:nvSpPr>
            <p:spPr bwMode="auto">
              <a:xfrm flipV="1">
                <a:off x="4186" y="7409"/>
                <a:ext cx="645" cy="136"/>
              </a:xfrm>
              <a:prstGeom prst="line">
                <a:avLst/>
              </a:prstGeom>
              <a:noFill/>
              <a:ln w="76200" cmpd="tri">
                <a:solidFill>
                  <a:schemeClr val="bg2">
                    <a:lumMod val="75000"/>
                  </a:schemeClr>
                </a:solidFill>
                <a:round/>
                <a:headEnd type="triangle" w="sm" len="sm"/>
                <a:tailEnd type="triangle" w="sm" len="sm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800">
                  <a:latin typeface="+mn-lt"/>
                  <a:cs typeface="+mn-cs"/>
                </a:endParaRPr>
              </a:p>
            </p:txBody>
          </p:sp>
          <p:sp>
            <p:nvSpPr>
              <p:cNvPr id="60458" name="Line 42"/>
              <p:cNvSpPr>
                <a:spLocks noChangeShapeType="1"/>
              </p:cNvSpPr>
              <p:nvPr/>
            </p:nvSpPr>
            <p:spPr bwMode="auto">
              <a:xfrm>
                <a:off x="4172" y="7771"/>
                <a:ext cx="541" cy="284"/>
              </a:xfrm>
              <a:prstGeom prst="line">
                <a:avLst/>
              </a:prstGeom>
              <a:noFill/>
              <a:ln w="76200" cmpd="tri">
                <a:solidFill>
                  <a:schemeClr val="bg2">
                    <a:lumMod val="75000"/>
                  </a:schemeClr>
                </a:solidFill>
                <a:round/>
                <a:headEnd type="triangle" w="sm" len="sm"/>
                <a:tailEnd type="triangle" w="sm" len="sm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800">
                  <a:latin typeface="+mn-lt"/>
                  <a:cs typeface="+mn-cs"/>
                </a:endParaRPr>
              </a:p>
            </p:txBody>
          </p:sp>
        </p:grpSp>
        <p:sp>
          <p:nvSpPr>
            <p:cNvPr id="37911" name="Text Box 64"/>
            <p:cNvSpPr txBox="1">
              <a:spLocks noChangeArrowheads="1"/>
            </p:cNvSpPr>
            <p:nvPr/>
          </p:nvSpPr>
          <p:spPr bwMode="auto">
            <a:xfrm>
              <a:off x="3624" y="1719"/>
              <a:ext cx="17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1800" b="1">
                  <a:latin typeface="Trebuchet MS" pitchFamily="34" charset="0"/>
                </a:rPr>
                <a:t>KOMBINOVANÝ TYP</a:t>
              </a:r>
            </a:p>
          </p:txBody>
        </p:sp>
      </p:grpSp>
      <p:grpSp>
        <p:nvGrpSpPr>
          <p:cNvPr id="60459" name="Group 43"/>
          <p:cNvGrpSpPr>
            <a:grpSpLocks/>
          </p:cNvGrpSpPr>
          <p:nvPr/>
        </p:nvGrpSpPr>
        <p:grpSpPr bwMode="auto">
          <a:xfrm flipH="1">
            <a:off x="2182813" y="4135438"/>
            <a:ext cx="5073650" cy="1909762"/>
            <a:chOff x="3389" y="7308"/>
            <a:chExt cx="4635" cy="1724"/>
          </a:xfrm>
        </p:grpSpPr>
        <p:sp>
          <p:nvSpPr>
            <p:cNvPr id="37895" name="AutoShape 44"/>
            <p:cNvSpPr>
              <a:spLocks noChangeArrowheads="1"/>
            </p:cNvSpPr>
            <p:nvPr/>
          </p:nvSpPr>
          <p:spPr bwMode="auto">
            <a:xfrm flipH="1" flipV="1">
              <a:off x="7589" y="8343"/>
              <a:ext cx="435" cy="435"/>
            </a:xfrm>
            <a:prstGeom prst="wedgeEllipseCallout">
              <a:avLst>
                <a:gd name="adj1" fmla="val -17588"/>
                <a:gd name="adj2" fmla="val -241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lIns="0" tIns="0" rIns="0" bIns="0"/>
            <a:lstStyle/>
            <a:p>
              <a:pPr algn="ctr"/>
              <a:r>
                <a:rPr lang="cs-CZ" altLang="cs-CZ" b="1">
                  <a:solidFill>
                    <a:srgbClr val="000000"/>
                  </a:solidFill>
                  <a:latin typeface="Trebuchet MS" pitchFamily="34" charset="0"/>
                </a:rPr>
                <a:t>S</a:t>
              </a:r>
            </a:p>
          </p:txBody>
        </p:sp>
        <p:sp>
          <p:nvSpPr>
            <p:cNvPr id="37896" name="AutoShape 45"/>
            <p:cNvSpPr>
              <a:spLocks noChangeArrowheads="1"/>
            </p:cNvSpPr>
            <p:nvPr/>
          </p:nvSpPr>
          <p:spPr bwMode="auto">
            <a:xfrm flipH="1" flipV="1">
              <a:off x="5519" y="7308"/>
              <a:ext cx="435" cy="435"/>
            </a:xfrm>
            <a:prstGeom prst="wedgeEllipseCallout">
              <a:avLst>
                <a:gd name="adj1" fmla="val -9542"/>
                <a:gd name="adj2" fmla="val -11611"/>
              </a:avLst>
            </a:prstGeom>
            <a:solidFill>
              <a:srgbClr val="FF5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lIns="0" tIns="0" rIns="0" bIns="0"/>
            <a:lstStyle/>
            <a:p>
              <a:pPr algn="ctr" rtl="1"/>
              <a:endParaRPr lang="cs-CZ" altLang="cs-CZ" sz="1800">
                <a:latin typeface="Trebuchet MS" pitchFamily="34" charset="0"/>
              </a:endParaRPr>
            </a:p>
          </p:txBody>
        </p:sp>
        <p:sp>
          <p:nvSpPr>
            <p:cNvPr id="37897" name="AutoShape 46"/>
            <p:cNvSpPr>
              <a:spLocks noChangeArrowheads="1"/>
            </p:cNvSpPr>
            <p:nvPr/>
          </p:nvSpPr>
          <p:spPr bwMode="auto">
            <a:xfrm flipH="1" flipV="1">
              <a:off x="3389" y="8313"/>
              <a:ext cx="435" cy="435"/>
            </a:xfrm>
            <a:prstGeom prst="wedgeEllipseCallout">
              <a:avLst>
                <a:gd name="adj1" fmla="val 14134"/>
                <a:gd name="adj2" fmla="val 1206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lIns="0" tIns="0" rIns="0" bIns="0"/>
            <a:lstStyle/>
            <a:p>
              <a:pPr algn="ctr"/>
              <a:r>
                <a:rPr lang="cs-CZ" altLang="cs-CZ" b="1">
                  <a:solidFill>
                    <a:srgbClr val="000000"/>
                  </a:solidFill>
                  <a:latin typeface="Trebuchet MS" pitchFamily="34" charset="0"/>
                </a:rPr>
                <a:t>X</a:t>
              </a:r>
            </a:p>
          </p:txBody>
        </p:sp>
        <p:sp>
          <p:nvSpPr>
            <p:cNvPr id="37898" name="AutoShape 47"/>
            <p:cNvSpPr>
              <a:spLocks noChangeArrowheads="1"/>
            </p:cNvSpPr>
            <p:nvPr/>
          </p:nvSpPr>
          <p:spPr bwMode="auto">
            <a:xfrm flipH="1" flipV="1">
              <a:off x="4439" y="8313"/>
              <a:ext cx="435" cy="435"/>
            </a:xfrm>
            <a:prstGeom prst="wedgeEllipseCallout">
              <a:avLst>
                <a:gd name="adj1" fmla="val 14134"/>
                <a:gd name="adj2" fmla="val 1206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lIns="0" tIns="0" rIns="0" bIns="0"/>
            <a:lstStyle/>
            <a:p>
              <a:pPr algn="ctr"/>
              <a:r>
                <a:rPr lang="cs-CZ" altLang="cs-CZ" b="1">
                  <a:solidFill>
                    <a:srgbClr val="000000"/>
                  </a:solidFill>
                  <a:latin typeface="Trebuchet MS" pitchFamily="34" charset="0"/>
                </a:rPr>
                <a:t>V</a:t>
              </a:r>
            </a:p>
          </p:txBody>
        </p:sp>
        <p:sp>
          <p:nvSpPr>
            <p:cNvPr id="37899" name="AutoShape 48"/>
            <p:cNvSpPr>
              <a:spLocks noChangeArrowheads="1"/>
            </p:cNvSpPr>
            <p:nvPr/>
          </p:nvSpPr>
          <p:spPr bwMode="auto">
            <a:xfrm flipH="1" flipV="1">
              <a:off x="5519" y="8328"/>
              <a:ext cx="435" cy="435"/>
            </a:xfrm>
            <a:prstGeom prst="wedgeEllipseCallout">
              <a:avLst>
                <a:gd name="adj1" fmla="val 14134"/>
                <a:gd name="adj2" fmla="val 1206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lIns="0" tIns="0" rIns="0" bIns="0"/>
            <a:lstStyle/>
            <a:p>
              <a:pPr algn="ctr"/>
              <a:r>
                <a:rPr lang="cs-CZ" altLang="cs-CZ" b="1">
                  <a:solidFill>
                    <a:srgbClr val="000000"/>
                  </a:solidFill>
                  <a:latin typeface="Trebuchet MS" pitchFamily="34" charset="0"/>
                </a:rPr>
                <a:t>D</a:t>
              </a:r>
            </a:p>
          </p:txBody>
        </p:sp>
        <p:sp>
          <p:nvSpPr>
            <p:cNvPr id="37900" name="AutoShape 49"/>
            <p:cNvSpPr>
              <a:spLocks noChangeArrowheads="1"/>
            </p:cNvSpPr>
            <p:nvPr/>
          </p:nvSpPr>
          <p:spPr bwMode="auto">
            <a:xfrm flipH="1" flipV="1">
              <a:off x="6494" y="8343"/>
              <a:ext cx="435" cy="435"/>
            </a:xfrm>
            <a:prstGeom prst="wedgeEllipseCallout">
              <a:avLst>
                <a:gd name="adj1" fmla="val 14134"/>
                <a:gd name="adj2" fmla="val 1206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lIns="0" tIns="0" rIns="0" bIns="0"/>
            <a:lstStyle/>
            <a:p>
              <a:pPr algn="ctr"/>
              <a:r>
                <a:rPr lang="cs-CZ" altLang="cs-CZ" b="1">
                  <a:solidFill>
                    <a:srgbClr val="000000"/>
                  </a:solidFill>
                  <a:latin typeface="Trebuchet MS" pitchFamily="34" charset="0"/>
                </a:rPr>
                <a:t>U</a:t>
              </a:r>
            </a:p>
          </p:txBody>
        </p:sp>
        <p:sp>
          <p:nvSpPr>
            <p:cNvPr id="60466" name="Line 50"/>
            <p:cNvSpPr>
              <a:spLocks noChangeShapeType="1"/>
            </p:cNvSpPr>
            <p:nvPr/>
          </p:nvSpPr>
          <p:spPr bwMode="auto">
            <a:xfrm>
              <a:off x="5730" y="7739"/>
              <a:ext cx="0" cy="586"/>
            </a:xfrm>
            <a:prstGeom prst="lin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>
                <a:latin typeface="+mn-lt"/>
                <a:cs typeface="+mn-cs"/>
              </a:endParaRPr>
            </a:p>
          </p:txBody>
        </p:sp>
        <p:sp>
          <p:nvSpPr>
            <p:cNvPr id="60467" name="Line 51"/>
            <p:cNvSpPr>
              <a:spLocks noChangeShapeType="1"/>
            </p:cNvSpPr>
            <p:nvPr/>
          </p:nvSpPr>
          <p:spPr bwMode="auto">
            <a:xfrm flipH="1">
              <a:off x="4786" y="7695"/>
              <a:ext cx="779" cy="645"/>
            </a:xfrm>
            <a:prstGeom prst="lin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>
                <a:latin typeface="+mn-lt"/>
                <a:cs typeface="+mn-cs"/>
              </a:endParaRPr>
            </a:p>
          </p:txBody>
        </p:sp>
        <p:sp>
          <p:nvSpPr>
            <p:cNvPr id="60468" name="Line 52"/>
            <p:cNvSpPr>
              <a:spLocks noChangeShapeType="1"/>
            </p:cNvSpPr>
            <p:nvPr/>
          </p:nvSpPr>
          <p:spPr bwMode="auto">
            <a:xfrm flipH="1">
              <a:off x="3765" y="7590"/>
              <a:ext cx="1755" cy="780"/>
            </a:xfrm>
            <a:prstGeom prst="lin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>
                <a:latin typeface="+mn-lt"/>
                <a:cs typeface="+mn-cs"/>
              </a:endParaRPr>
            </a:p>
          </p:txBody>
        </p:sp>
        <p:sp>
          <p:nvSpPr>
            <p:cNvPr id="60469" name="Line 53"/>
            <p:cNvSpPr>
              <a:spLocks noChangeShapeType="1"/>
            </p:cNvSpPr>
            <p:nvPr/>
          </p:nvSpPr>
          <p:spPr bwMode="auto">
            <a:xfrm>
              <a:off x="5881" y="7695"/>
              <a:ext cx="689" cy="691"/>
            </a:xfrm>
            <a:prstGeom prst="lin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>
                <a:latin typeface="+mn-lt"/>
                <a:cs typeface="+mn-cs"/>
              </a:endParaRPr>
            </a:p>
          </p:txBody>
        </p:sp>
        <p:sp>
          <p:nvSpPr>
            <p:cNvPr id="60470" name="Line 54"/>
            <p:cNvSpPr>
              <a:spLocks noChangeShapeType="1"/>
            </p:cNvSpPr>
            <p:nvPr/>
          </p:nvSpPr>
          <p:spPr bwMode="auto">
            <a:xfrm>
              <a:off x="5940" y="7605"/>
              <a:ext cx="1679" cy="825"/>
            </a:xfrm>
            <a:prstGeom prst="lin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>
                <a:latin typeface="+mn-lt"/>
                <a:cs typeface="+mn-cs"/>
              </a:endParaRPr>
            </a:p>
          </p:txBody>
        </p:sp>
        <p:sp>
          <p:nvSpPr>
            <p:cNvPr id="60471" name="Line 55"/>
            <p:cNvSpPr>
              <a:spLocks noChangeShapeType="1"/>
            </p:cNvSpPr>
            <p:nvPr/>
          </p:nvSpPr>
          <p:spPr bwMode="auto">
            <a:xfrm>
              <a:off x="3826" y="8520"/>
              <a:ext cx="615" cy="0"/>
            </a:xfrm>
            <a:prstGeom prst="lin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  <a:prstDash val="sysDot"/>
              <a:round/>
              <a:headEnd type="triangle" w="med" len="med"/>
              <a:tailEnd type="triangl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>
                <a:latin typeface="+mn-lt"/>
                <a:cs typeface="+mn-cs"/>
              </a:endParaRPr>
            </a:p>
          </p:txBody>
        </p:sp>
        <p:sp>
          <p:nvSpPr>
            <p:cNvPr id="60472" name="Line 56"/>
            <p:cNvSpPr>
              <a:spLocks noChangeShapeType="1"/>
            </p:cNvSpPr>
            <p:nvPr/>
          </p:nvSpPr>
          <p:spPr bwMode="auto">
            <a:xfrm>
              <a:off x="4876" y="8520"/>
              <a:ext cx="644" cy="0"/>
            </a:xfrm>
            <a:prstGeom prst="lin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  <a:prstDash val="sysDot"/>
              <a:round/>
              <a:headEnd type="triangle" w="med" len="med"/>
              <a:tailEnd type="triangl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>
                <a:latin typeface="+mn-lt"/>
                <a:cs typeface="+mn-cs"/>
              </a:endParaRPr>
            </a:p>
          </p:txBody>
        </p:sp>
        <p:sp>
          <p:nvSpPr>
            <p:cNvPr id="60473" name="Line 57"/>
            <p:cNvSpPr>
              <a:spLocks noChangeShapeType="1"/>
            </p:cNvSpPr>
            <p:nvPr/>
          </p:nvSpPr>
          <p:spPr bwMode="auto">
            <a:xfrm>
              <a:off x="5954" y="8520"/>
              <a:ext cx="525" cy="0"/>
            </a:xfrm>
            <a:prstGeom prst="lin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  <a:prstDash val="sysDot"/>
              <a:round/>
              <a:headEnd type="triangle" w="med" len="med"/>
              <a:tailEnd type="triangl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>
                <a:latin typeface="+mn-lt"/>
                <a:cs typeface="+mn-cs"/>
              </a:endParaRPr>
            </a:p>
          </p:txBody>
        </p:sp>
        <p:sp>
          <p:nvSpPr>
            <p:cNvPr id="60474" name="Freeform 58"/>
            <p:cNvSpPr>
              <a:spLocks/>
            </p:cNvSpPr>
            <p:nvPr/>
          </p:nvSpPr>
          <p:spPr bwMode="auto">
            <a:xfrm>
              <a:off x="4770" y="8700"/>
              <a:ext cx="1740" cy="332"/>
            </a:xfrm>
            <a:custGeom>
              <a:avLst/>
              <a:gdLst>
                <a:gd name="T0" fmla="*/ 0 w 1740"/>
                <a:gd name="T1" fmla="*/ 30 h 332"/>
                <a:gd name="T2" fmla="*/ 525 w 1740"/>
                <a:gd name="T3" fmla="*/ 285 h 332"/>
                <a:gd name="T4" fmla="*/ 1245 w 1740"/>
                <a:gd name="T5" fmla="*/ 285 h 332"/>
                <a:gd name="T6" fmla="*/ 1740 w 1740"/>
                <a:gd name="T7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0" h="332">
                  <a:moveTo>
                    <a:pt x="0" y="30"/>
                  </a:moveTo>
                  <a:cubicBezTo>
                    <a:pt x="155" y="136"/>
                    <a:pt x="318" y="243"/>
                    <a:pt x="525" y="285"/>
                  </a:cubicBezTo>
                  <a:cubicBezTo>
                    <a:pt x="732" y="327"/>
                    <a:pt x="1043" y="332"/>
                    <a:pt x="1245" y="285"/>
                  </a:cubicBezTo>
                  <a:cubicBezTo>
                    <a:pt x="1447" y="238"/>
                    <a:pt x="1637" y="59"/>
                    <a:pt x="1740" y="0"/>
                  </a:cubicBezTo>
                </a:path>
              </a:pathLst>
            </a:custGeom>
            <a:noFill/>
            <a:ln w="38100" cap="flat" cmpd="sng">
              <a:solidFill>
                <a:schemeClr val="bg2">
                  <a:lumMod val="75000"/>
                </a:schemeClr>
              </a:solidFill>
              <a:prstDash val="lgDashDot"/>
              <a:round/>
              <a:headEnd type="triangle" w="med" len="med"/>
              <a:tailEnd type="triangl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>
                <a:latin typeface="+mn-lt"/>
                <a:cs typeface="+mn-cs"/>
              </a:endParaRPr>
            </a:p>
          </p:txBody>
        </p:sp>
      </p:grpSp>
      <p:sp>
        <p:nvSpPr>
          <p:cNvPr id="60482" name="Rectangle 66"/>
          <p:cNvSpPr>
            <a:spLocks noChangeArrowheads="1"/>
          </p:cNvSpPr>
          <p:nvPr/>
        </p:nvSpPr>
        <p:spPr bwMode="auto">
          <a:xfrm>
            <a:off x="1489075" y="3597275"/>
            <a:ext cx="5934075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2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LOGISTICKÉ ŘEŠENÍ V RÁMCI DESTINACE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0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75" grpId="0"/>
      <p:bldP spid="6048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512511" cy="864096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2400" cap="al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Turistický životní cyklus </a:t>
            </a:r>
            <a:r>
              <a:rPr lang="cs-CZ" sz="2400" cap="all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cap="all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cap="all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400" cap="al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dodavatelské procesy</a:t>
            </a:r>
            <a:endParaRPr lang="cs-CZ" sz="24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Skupina 2"/>
          <p:cNvGrpSpPr>
            <a:grpSpLocks/>
          </p:cNvGrpSpPr>
          <p:nvPr/>
        </p:nvGrpSpPr>
        <p:grpSpPr bwMode="auto">
          <a:xfrm>
            <a:off x="2195513" y="1844675"/>
            <a:ext cx="4670425" cy="4386263"/>
            <a:chOff x="0" y="0"/>
            <a:chExt cx="4381500" cy="3810000"/>
          </a:xfrm>
        </p:grpSpPr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4381500" cy="381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>
                <a:latin typeface="+mn-lt"/>
                <a:cs typeface="+mn-cs"/>
              </a:endParaRPr>
            </a:p>
          </p:txBody>
        </p:sp>
        <p:grpSp>
          <p:nvGrpSpPr>
            <p:cNvPr id="38916" name="Skupina 4"/>
            <p:cNvGrpSpPr>
              <a:grpSpLocks/>
            </p:cNvGrpSpPr>
            <p:nvPr/>
          </p:nvGrpSpPr>
          <p:grpSpPr bwMode="auto">
            <a:xfrm>
              <a:off x="717550" y="165100"/>
              <a:ext cx="3519805" cy="558616"/>
              <a:chOff x="0" y="0"/>
              <a:chExt cx="3519805" cy="558616"/>
            </a:xfrm>
          </p:grpSpPr>
          <p:sp>
            <p:nvSpPr>
              <p:cNvPr id="17" name="Text Box 11"/>
              <p:cNvSpPr txBox="1">
                <a:spLocks noChangeArrowheads="1"/>
              </p:cNvSpPr>
              <p:nvPr/>
            </p:nvSpPr>
            <p:spPr bwMode="auto">
              <a:xfrm>
                <a:off x="289" y="373"/>
                <a:ext cx="3519199" cy="55846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 fontAlgn="auto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sz="1400" dirty="0">
                    <a:latin typeface="Arial Narrow"/>
                    <a:ea typeface="Calibri"/>
                    <a:cs typeface="Times New Roman"/>
                  </a:rPr>
                  <a:t> </a:t>
                </a:r>
                <a:r>
                  <a:rPr lang="en-US" sz="1400" b="1" cap="all" dirty="0" err="1">
                    <a:latin typeface="Arial Narrow"/>
                    <a:ea typeface="Calibri"/>
                    <a:cs typeface="Times New Roman"/>
                  </a:rPr>
                  <a:t>před</a:t>
                </a:r>
                <a:r>
                  <a:rPr lang="en-US" sz="1400" b="1" cap="all" dirty="0">
                    <a:latin typeface="Arial Narrow"/>
                    <a:ea typeface="Calibri"/>
                    <a:cs typeface="Times New Roman"/>
                  </a:rPr>
                  <a:t>                       v </a:t>
                </a:r>
                <a:r>
                  <a:rPr lang="en-US" sz="1400" b="1" cap="all" dirty="0" err="1">
                    <a:latin typeface="Arial Narrow"/>
                    <a:ea typeface="Calibri"/>
                    <a:cs typeface="Times New Roman"/>
                  </a:rPr>
                  <a:t>místě</a:t>
                </a:r>
                <a:r>
                  <a:rPr lang="en-US" sz="1400" b="1" cap="all" dirty="0">
                    <a:latin typeface="Arial Narrow"/>
                    <a:ea typeface="Calibri"/>
                    <a:cs typeface="Times New Roman"/>
                  </a:rPr>
                  <a:t>        </a:t>
                </a:r>
                <a:r>
                  <a:rPr lang="cs-CZ" sz="1400" b="1" cap="all" dirty="0">
                    <a:latin typeface="Arial Narrow"/>
                    <a:ea typeface="Calibri"/>
                    <a:cs typeface="Times New Roman"/>
                  </a:rPr>
                  <a:t>    </a:t>
                </a:r>
                <a:r>
                  <a:rPr lang="en-US" sz="1400" b="1" cap="all" dirty="0">
                    <a:latin typeface="Arial Narrow"/>
                    <a:ea typeface="Calibri"/>
                    <a:cs typeface="Times New Roman"/>
                  </a:rPr>
                  <a:t>                </a:t>
                </a:r>
                <a:r>
                  <a:rPr lang="en-US" sz="1400" b="1" cap="all" dirty="0" err="1">
                    <a:latin typeface="Arial Narrow"/>
                    <a:ea typeface="Calibri"/>
                    <a:cs typeface="Times New Roman"/>
                  </a:rPr>
                  <a:t>po</a:t>
                </a:r>
                <a:endParaRPr lang="cs-CZ" sz="1100" b="1" dirty="0">
                  <a:latin typeface="Calibri"/>
                  <a:ea typeface="Calibri"/>
                  <a:cs typeface="Times New Roman"/>
                </a:endParaRPr>
              </a:p>
              <a:p>
                <a:pPr fontAlgn="auto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cap="all" dirty="0" err="1">
                    <a:latin typeface="Arial Narrow"/>
                    <a:ea typeface="Calibri"/>
                    <a:cs typeface="Times New Roman"/>
                  </a:rPr>
                  <a:t>cestou</a:t>
                </a:r>
                <a:r>
                  <a:rPr lang="en-US" sz="1400" b="1" cap="all" dirty="0">
                    <a:latin typeface="Arial Narrow"/>
                    <a:ea typeface="Calibri"/>
                    <a:cs typeface="Times New Roman"/>
                  </a:rPr>
                  <a:t>                </a:t>
                </a:r>
                <a:r>
                  <a:rPr lang="en-US" sz="1400" b="1" cap="all" dirty="0" err="1">
                    <a:latin typeface="Arial Narrow"/>
                    <a:ea typeface="Calibri"/>
                    <a:cs typeface="Times New Roman"/>
                  </a:rPr>
                  <a:t>destinace</a:t>
                </a:r>
                <a:r>
                  <a:rPr lang="en-US" sz="1400" b="1" cap="all" dirty="0">
                    <a:latin typeface="Arial Narrow"/>
                    <a:ea typeface="Calibri"/>
                    <a:cs typeface="Times New Roman"/>
                  </a:rPr>
                  <a:t> </a:t>
                </a:r>
                <a:r>
                  <a:rPr lang="cs-CZ" sz="1400" b="1" cap="all" dirty="0">
                    <a:latin typeface="Arial Narrow"/>
                    <a:ea typeface="Calibri"/>
                    <a:cs typeface="Times New Roman"/>
                  </a:rPr>
                  <a:t>    </a:t>
                </a:r>
                <a:r>
                  <a:rPr lang="en-US" sz="1400" b="1" cap="all" dirty="0">
                    <a:latin typeface="Arial Narrow"/>
                    <a:ea typeface="Calibri"/>
                    <a:cs typeface="Times New Roman"/>
                  </a:rPr>
                  <a:t>                </a:t>
                </a:r>
                <a:r>
                  <a:rPr lang="en-US" sz="1400" b="1" cap="all" dirty="0" err="1">
                    <a:latin typeface="Arial Narrow"/>
                    <a:ea typeface="Calibri"/>
                    <a:cs typeface="Times New Roman"/>
                  </a:rPr>
                  <a:t>cestě</a:t>
                </a:r>
                <a:endParaRPr lang="cs-CZ" sz="1100" b="1" dirty="0"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8929" name="AutoShape 12"/>
              <p:cNvSpPr>
                <a:spLocks noChangeArrowheads="1"/>
              </p:cNvSpPr>
              <p:nvPr/>
            </p:nvSpPr>
            <p:spPr bwMode="auto">
              <a:xfrm>
                <a:off x="774700" y="139700"/>
                <a:ext cx="423545" cy="207645"/>
              </a:xfrm>
              <a:prstGeom prst="rightArrow">
                <a:avLst>
                  <a:gd name="adj1" fmla="val 50000"/>
                  <a:gd name="adj2" fmla="val 45309"/>
                </a:avLst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800">
                  <a:latin typeface="Trebuchet MS" pitchFamily="34" charset="0"/>
                </a:endParaRPr>
              </a:p>
            </p:txBody>
          </p:sp>
          <p:sp>
            <p:nvSpPr>
              <p:cNvPr id="38930" name="AutoShape 13"/>
              <p:cNvSpPr>
                <a:spLocks noChangeArrowheads="1"/>
              </p:cNvSpPr>
              <p:nvPr/>
            </p:nvSpPr>
            <p:spPr bwMode="auto">
              <a:xfrm>
                <a:off x="2349500" y="139700"/>
                <a:ext cx="423545" cy="207645"/>
              </a:xfrm>
              <a:prstGeom prst="rightArrow">
                <a:avLst>
                  <a:gd name="adj1" fmla="val 50000"/>
                  <a:gd name="adj2" fmla="val 45309"/>
                </a:avLst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800">
                  <a:latin typeface="Trebuchet MS" pitchFamily="34" charset="0"/>
                </a:endParaRPr>
              </a:p>
            </p:txBody>
          </p:sp>
        </p:grpSp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717839" y="2469674"/>
              <a:ext cx="3519199" cy="8701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000" rIns="18000" upright="1"/>
            <a:lstStyle/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cap="all" dirty="0" err="1">
                  <a:latin typeface="Arial Narrow"/>
                  <a:ea typeface="Calibri"/>
                  <a:cs typeface="Times New Roman"/>
                </a:rPr>
                <a:t>plánování</a:t>
              </a:r>
              <a:r>
                <a:rPr lang="en-US" sz="1600" b="1" cap="all" dirty="0">
                  <a:latin typeface="Arial Narrow"/>
                  <a:ea typeface="Calibri"/>
                  <a:cs typeface="Times New Roman"/>
                </a:rPr>
                <a:t>         </a:t>
              </a:r>
              <a:r>
                <a:rPr lang="en-US" sz="1600" b="1" cap="all" dirty="0" err="1">
                  <a:latin typeface="Arial Narrow"/>
                  <a:ea typeface="Calibri"/>
                  <a:cs typeface="Times New Roman"/>
                </a:rPr>
                <a:t>prodej</a:t>
              </a:r>
              <a:r>
                <a:rPr lang="en-US" sz="1600" b="1" cap="all" dirty="0">
                  <a:latin typeface="Arial Narrow"/>
                  <a:ea typeface="Calibri"/>
                  <a:cs typeface="Times New Roman"/>
                </a:rPr>
                <a:t>    </a:t>
              </a:r>
              <a:r>
                <a:rPr lang="cs-CZ" sz="1600" b="1" cap="all" dirty="0">
                  <a:latin typeface="Arial Narrow"/>
                  <a:ea typeface="Calibri"/>
                  <a:cs typeface="Times New Roman"/>
                </a:rPr>
                <a:t>   </a:t>
              </a:r>
              <a:r>
                <a:rPr lang="en-US" sz="1600" b="1" cap="all" dirty="0" err="1">
                  <a:latin typeface="Arial Narrow"/>
                  <a:ea typeface="Calibri"/>
                  <a:cs typeface="Times New Roman"/>
                </a:rPr>
                <a:t>odpovídající</a:t>
              </a:r>
              <a:endParaRPr lang="cs-CZ" sz="1100" b="1" dirty="0">
                <a:latin typeface="Calibri"/>
                <a:ea typeface="Calibri"/>
                <a:cs typeface="Times New Roman"/>
              </a:endParaRPr>
            </a:p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cap="all" dirty="0">
                  <a:latin typeface="Arial Narrow"/>
                  <a:ea typeface="Calibri"/>
                  <a:cs typeface="Times New Roman"/>
                </a:rPr>
                <a:t>                                                </a:t>
              </a:r>
              <a:r>
                <a:rPr lang="cs-CZ" sz="1600" b="1" cap="all" dirty="0">
                  <a:latin typeface="Arial Narrow"/>
                  <a:ea typeface="Calibri"/>
                  <a:cs typeface="Times New Roman"/>
                </a:rPr>
                <a:t>    </a:t>
              </a:r>
              <a:r>
                <a:rPr lang="en-US" sz="1600" b="1" cap="all" dirty="0">
                  <a:latin typeface="Arial Narrow"/>
                  <a:ea typeface="Calibri"/>
                  <a:cs typeface="Times New Roman"/>
                </a:rPr>
                <a:t>    </a:t>
              </a:r>
              <a:r>
                <a:rPr lang="en-US" sz="1600" b="1" cap="all" dirty="0" err="1">
                  <a:latin typeface="Arial Narrow"/>
                  <a:ea typeface="Calibri"/>
                  <a:cs typeface="Times New Roman"/>
                </a:rPr>
                <a:t>komunita</a:t>
              </a:r>
              <a:endParaRPr lang="cs-CZ" sz="1100" b="1" dirty="0">
                <a:latin typeface="Calibri"/>
                <a:ea typeface="Calibri"/>
                <a:cs typeface="Times New Roman"/>
              </a:endParaRPr>
            </a:p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US" sz="1600" b="1" cap="all" dirty="0">
                  <a:latin typeface="Arial Narrow"/>
                  <a:ea typeface="Calibri"/>
                  <a:cs typeface="Times New Roman"/>
                </a:rPr>
                <a:t>          </a:t>
              </a:r>
              <a:r>
                <a:rPr lang="en-US" sz="1600" b="1" cap="all" dirty="0" err="1">
                  <a:latin typeface="Arial Narrow"/>
                  <a:ea typeface="Calibri"/>
                  <a:cs typeface="Times New Roman"/>
                </a:rPr>
                <a:t>marketink</a:t>
              </a:r>
              <a:r>
                <a:rPr lang="en-US" sz="1600" b="1" cap="all" dirty="0">
                  <a:latin typeface="Arial Narrow"/>
                  <a:ea typeface="Calibri"/>
                  <a:cs typeface="Times New Roman"/>
                </a:rPr>
                <a:t>      </a:t>
              </a:r>
              <a:r>
                <a:rPr lang="cs-CZ" sz="1600" b="1" cap="all" dirty="0">
                  <a:latin typeface="Arial Narrow"/>
                  <a:ea typeface="Calibri"/>
                  <a:cs typeface="Times New Roman"/>
                </a:rPr>
                <a:t> </a:t>
              </a:r>
              <a:r>
                <a:rPr lang="en-US" sz="1600" b="1" cap="all" dirty="0">
                  <a:latin typeface="Arial Narrow"/>
                  <a:ea typeface="Calibri"/>
                  <a:cs typeface="Times New Roman"/>
                </a:rPr>
                <a:t>    </a:t>
              </a:r>
              <a:r>
                <a:rPr lang="en-US" sz="1600" b="1" cap="all" dirty="0" err="1">
                  <a:latin typeface="Arial Narrow"/>
                  <a:ea typeface="Calibri"/>
                  <a:cs typeface="Times New Roman"/>
                </a:rPr>
                <a:t>monitorink</a:t>
              </a:r>
              <a:endParaRPr lang="cs-CZ" sz="1100" b="1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1702261" y="1504419"/>
              <a:ext cx="1523547" cy="3599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rIns="18000" upright="1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US" sz="1600" b="1" cap="all" dirty="0" err="1">
                  <a:latin typeface="Arial Narrow"/>
                  <a:ea typeface="Calibri"/>
                  <a:cs typeface="Times New Roman"/>
                </a:rPr>
                <a:t>dodací</a:t>
              </a:r>
              <a:r>
                <a:rPr lang="en-US" sz="1600" b="1" cap="all" dirty="0">
                  <a:latin typeface="Arial Narrow"/>
                  <a:ea typeface="Calibri"/>
                  <a:cs typeface="Times New Roman"/>
                </a:rPr>
                <a:t> </a:t>
              </a:r>
              <a:r>
                <a:rPr lang="en-US" sz="1600" b="1" cap="all" dirty="0" err="1">
                  <a:latin typeface="Arial Narrow"/>
                  <a:ea typeface="Calibri"/>
                  <a:cs typeface="Times New Roman"/>
                </a:rPr>
                <a:t>služby</a:t>
              </a:r>
              <a:endParaRPr lang="cs-CZ" sz="1100" b="1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8919" name="AutoShape 17"/>
            <p:cNvSpPr>
              <a:spLocks noChangeArrowheads="1"/>
            </p:cNvSpPr>
            <p:nvPr/>
          </p:nvSpPr>
          <p:spPr bwMode="auto">
            <a:xfrm rot="5400000">
              <a:off x="2228850" y="-622300"/>
              <a:ext cx="355600" cy="3052445"/>
            </a:xfrm>
            <a:prstGeom prst="curvedLeftArrow">
              <a:avLst>
                <a:gd name="adj1" fmla="val 92436"/>
                <a:gd name="adj2" fmla="val 258551"/>
                <a:gd name="adj3" fmla="val 32194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800">
                <a:latin typeface="Trebuchet MS" pitchFamily="34" charset="0"/>
              </a:endParaRPr>
            </a:p>
          </p:txBody>
        </p:sp>
        <p:grpSp>
          <p:nvGrpSpPr>
            <p:cNvPr id="38920" name="Skupina 8"/>
            <p:cNvGrpSpPr>
              <a:grpSpLocks/>
            </p:cNvGrpSpPr>
            <p:nvPr/>
          </p:nvGrpSpPr>
          <p:grpSpPr bwMode="auto">
            <a:xfrm>
              <a:off x="1123950" y="723900"/>
              <a:ext cx="2714625" cy="1763091"/>
              <a:chOff x="0" y="0"/>
              <a:chExt cx="2714625" cy="1763091"/>
            </a:xfrm>
          </p:grpSpPr>
          <p:sp>
            <p:nvSpPr>
              <p:cNvPr id="38924" name="AutoShape 16"/>
              <p:cNvSpPr>
                <a:spLocks noChangeArrowheads="1"/>
              </p:cNvSpPr>
              <p:nvPr/>
            </p:nvSpPr>
            <p:spPr bwMode="auto">
              <a:xfrm>
                <a:off x="0" y="203200"/>
                <a:ext cx="219075" cy="1527810"/>
              </a:xfrm>
              <a:prstGeom prst="upDownArrow">
                <a:avLst>
                  <a:gd name="adj1" fmla="val 50000"/>
                  <a:gd name="adj2" fmla="val 142675"/>
                </a:avLst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800">
                  <a:latin typeface="Trebuchet MS" pitchFamily="34" charset="0"/>
                </a:endParaRPr>
              </a:p>
            </p:txBody>
          </p:sp>
          <p:sp>
            <p:nvSpPr>
              <p:cNvPr id="38925" name="AutoShape 18"/>
              <p:cNvSpPr>
                <a:spLocks noChangeArrowheads="1"/>
              </p:cNvSpPr>
              <p:nvPr/>
            </p:nvSpPr>
            <p:spPr bwMode="auto">
              <a:xfrm>
                <a:off x="2495550" y="254000"/>
                <a:ext cx="219075" cy="1477065"/>
              </a:xfrm>
              <a:prstGeom prst="upDownArrow">
                <a:avLst>
                  <a:gd name="adj1" fmla="val 50000"/>
                  <a:gd name="adj2" fmla="val 142680"/>
                </a:avLst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800">
                  <a:latin typeface="Trebuchet MS" pitchFamily="34" charset="0"/>
                </a:endParaRPr>
              </a:p>
            </p:txBody>
          </p:sp>
          <p:sp>
            <p:nvSpPr>
              <p:cNvPr id="38926" name="AutoShape 19"/>
              <p:cNvSpPr>
                <a:spLocks noChangeArrowheads="1"/>
              </p:cNvSpPr>
              <p:nvPr/>
            </p:nvSpPr>
            <p:spPr bwMode="auto">
              <a:xfrm>
                <a:off x="1257300" y="0"/>
                <a:ext cx="233680" cy="779145"/>
              </a:xfrm>
              <a:prstGeom prst="upDownArrow">
                <a:avLst>
                  <a:gd name="adj1" fmla="val 50000"/>
                  <a:gd name="adj2" fmla="val 58751"/>
                </a:avLst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800">
                  <a:latin typeface="Trebuchet MS" pitchFamily="34" charset="0"/>
                </a:endParaRPr>
              </a:p>
            </p:txBody>
          </p:sp>
          <p:sp>
            <p:nvSpPr>
              <p:cNvPr id="38927" name="AutoShape 20"/>
              <p:cNvSpPr>
                <a:spLocks noChangeArrowheads="1"/>
              </p:cNvSpPr>
              <p:nvPr/>
            </p:nvSpPr>
            <p:spPr bwMode="auto">
              <a:xfrm>
                <a:off x="1257300" y="1155700"/>
                <a:ext cx="233680" cy="607391"/>
              </a:xfrm>
              <a:prstGeom prst="upDownArrow">
                <a:avLst>
                  <a:gd name="adj1" fmla="val 50000"/>
                  <a:gd name="adj2" fmla="val 55005"/>
                </a:avLst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800">
                  <a:latin typeface="Trebuchet MS" pitchFamily="34" charset="0"/>
                </a:endParaRPr>
              </a:p>
            </p:txBody>
          </p:sp>
        </p:grpSp>
        <p:sp>
          <p:nvSpPr>
            <p:cNvPr id="10" name="AutoShape 21"/>
            <p:cNvSpPr>
              <a:spLocks noChangeArrowheads="1"/>
            </p:cNvSpPr>
            <p:nvPr/>
          </p:nvSpPr>
          <p:spPr bwMode="auto">
            <a:xfrm rot="5400000">
              <a:off x="2260006" y="1975337"/>
              <a:ext cx="297850" cy="3051562"/>
            </a:xfrm>
            <a:prstGeom prst="curvedLeftArrow">
              <a:avLst>
                <a:gd name="adj1" fmla="val 92475"/>
                <a:gd name="adj2" fmla="val 258554"/>
                <a:gd name="adj3" fmla="val 32194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>
                <a:latin typeface="+mn-lt"/>
                <a:cs typeface="+mn-cs"/>
              </a:endParaRPr>
            </a:p>
          </p:txBody>
        </p:sp>
        <p:sp>
          <p:nvSpPr>
            <p:cNvPr id="11" name="Text Box 22"/>
            <p:cNvSpPr txBox="1">
              <a:spLocks noChangeArrowheads="1"/>
            </p:cNvSpPr>
            <p:nvPr/>
          </p:nvSpPr>
          <p:spPr bwMode="auto">
            <a:xfrm>
              <a:off x="89358" y="914235"/>
              <a:ext cx="1021655" cy="66602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10800" rIns="0" bIns="10800" upright="1"/>
            <a:lstStyle/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cap="all">
                  <a:solidFill>
                    <a:srgbClr val="FF0000"/>
                  </a:solidFill>
                  <a:latin typeface="Arial Narrow"/>
                  <a:ea typeface="Calibri"/>
                  <a:cs typeface="Times New Roman"/>
                </a:rPr>
                <a:t>Spotřebitelský životní cyklus</a:t>
              </a:r>
              <a:endParaRPr lang="cs-CZ" sz="110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2" name="Text Box 23"/>
            <p:cNvSpPr txBox="1">
              <a:spLocks noChangeArrowheads="1"/>
            </p:cNvSpPr>
            <p:nvPr/>
          </p:nvSpPr>
          <p:spPr bwMode="auto">
            <a:xfrm>
              <a:off x="114675" y="1765038"/>
              <a:ext cx="978466" cy="63982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10800" rIns="0" bIns="10800" upright="1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cap="all">
                  <a:solidFill>
                    <a:srgbClr val="0070C0"/>
                  </a:solidFill>
                  <a:latin typeface="Arial Narrow"/>
                  <a:ea typeface="Calibri"/>
                  <a:cs typeface="Times New Roman"/>
                </a:rPr>
                <a:t>dodava-telské procesy</a:t>
              </a:r>
              <a:endParaRPr lang="cs-CZ" sz="1100">
                <a:latin typeface="Calibri"/>
                <a:ea typeface="Calibri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55776" y="620688"/>
            <a:ext cx="3714229" cy="85722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LITERATURA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9552" y="1916832"/>
            <a:ext cx="7848872" cy="4248472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v"/>
            </a:pPr>
            <a:r>
              <a:rPr lang="cs-CZ" b="1" dirty="0" smtClean="0"/>
              <a:t>ORIEŠKA</a:t>
            </a:r>
            <a:r>
              <a:rPr lang="cs-CZ" b="1" dirty="0"/>
              <a:t>, J. </a:t>
            </a:r>
            <a:r>
              <a:rPr lang="cs-CZ" b="1" cap="all" dirty="0">
                <a:solidFill>
                  <a:schemeClr val="accent6"/>
                </a:solidFill>
              </a:rPr>
              <a:t>Služby v cestovním ruchu. </a:t>
            </a:r>
            <a:r>
              <a:rPr lang="cs-CZ" b="1" dirty="0" smtClean="0"/>
              <a:t>- Praha</a:t>
            </a:r>
            <a:r>
              <a:rPr lang="cs-CZ" b="1" dirty="0"/>
              <a:t>, Idea servis, </a:t>
            </a:r>
            <a:r>
              <a:rPr lang="cs-CZ" b="1" dirty="0" smtClean="0"/>
              <a:t>2010</a:t>
            </a:r>
            <a:endParaRPr lang="cs-CZ" b="1" dirty="0"/>
          </a:p>
          <a:p>
            <a:pPr>
              <a:buSzPct val="100000"/>
              <a:buFont typeface="Wingdings" panose="05000000000000000000" pitchFamily="2" charset="2"/>
              <a:buChar char="v"/>
            </a:pPr>
            <a:r>
              <a:rPr lang="cs-CZ" b="1" dirty="0"/>
              <a:t>ORIEŠKA, J. </a:t>
            </a:r>
            <a:r>
              <a:rPr lang="cs-CZ" b="1" cap="all" dirty="0">
                <a:solidFill>
                  <a:schemeClr val="accent6"/>
                </a:solidFill>
              </a:rPr>
              <a:t>Technika služeb cestovního ruchu. </a:t>
            </a:r>
            <a:r>
              <a:rPr lang="cs-CZ" b="1" dirty="0" smtClean="0"/>
              <a:t>– Praha, </a:t>
            </a:r>
            <a:r>
              <a:rPr lang="cs-CZ" b="1" dirty="0"/>
              <a:t>Idea servis, </a:t>
            </a:r>
            <a:r>
              <a:rPr lang="cs-CZ" b="1" dirty="0" smtClean="0"/>
              <a:t>1999</a:t>
            </a:r>
          </a:p>
          <a:p>
            <a:pPr>
              <a:buSzPct val="100000"/>
              <a:buFont typeface="Wingdings" panose="05000000000000000000" pitchFamily="2" charset="2"/>
              <a:buChar char="v"/>
            </a:pPr>
            <a:r>
              <a:rPr lang="cs-CZ" b="1" cap="all" dirty="0" smtClean="0"/>
              <a:t>Schejbal, </a:t>
            </a:r>
            <a:r>
              <a:rPr lang="cs-CZ" b="1" dirty="0" smtClean="0"/>
              <a:t>C.: </a:t>
            </a:r>
            <a:r>
              <a:rPr lang="cs-CZ" b="1" cap="all" dirty="0" smtClean="0">
                <a:solidFill>
                  <a:schemeClr val="accent6"/>
                </a:solidFill>
              </a:rPr>
              <a:t>Logistika cestovního ruchu. </a:t>
            </a:r>
            <a:r>
              <a:rPr lang="cs-CZ" b="1" i="1" dirty="0" smtClean="0"/>
              <a:t>– Přerov, </a:t>
            </a:r>
            <a:r>
              <a:rPr lang="cs-CZ" b="1" i="1" dirty="0" err="1" smtClean="0"/>
              <a:t>Elan</a:t>
            </a:r>
            <a:r>
              <a:rPr lang="cs-CZ" b="1" i="1" dirty="0" smtClean="0"/>
              <a:t>, 2009</a:t>
            </a:r>
          </a:p>
          <a:p>
            <a:pPr>
              <a:buSzPct val="100000"/>
              <a:buFont typeface="Wingdings" panose="05000000000000000000" pitchFamily="2" charset="2"/>
              <a:buChar char="v"/>
            </a:pPr>
            <a:r>
              <a:rPr lang="cs-CZ" b="1" cap="all" dirty="0"/>
              <a:t>Schejbal, </a:t>
            </a:r>
            <a:r>
              <a:rPr lang="cs-CZ" b="1" dirty="0"/>
              <a:t>C</a:t>
            </a:r>
            <a:r>
              <a:rPr lang="cs-CZ" b="1" dirty="0" smtClean="0"/>
              <a:t>.: </a:t>
            </a:r>
            <a:r>
              <a:rPr lang="cs-CZ" b="1" cap="all" dirty="0" smtClean="0">
                <a:solidFill>
                  <a:schemeClr val="accent6"/>
                </a:solidFill>
              </a:rPr>
              <a:t>Optimalizace produktů cestovního ruchu. </a:t>
            </a:r>
            <a:r>
              <a:rPr lang="cs-CZ" b="1" i="1" dirty="0" smtClean="0"/>
              <a:t>– Přerov, </a:t>
            </a:r>
            <a:r>
              <a:rPr lang="cs-CZ" b="1" i="1" dirty="0" err="1" smtClean="0"/>
              <a:t>Elan</a:t>
            </a:r>
            <a:r>
              <a:rPr lang="cs-CZ" b="1" i="1" dirty="0" smtClean="0"/>
              <a:t>, 2011</a:t>
            </a:r>
          </a:p>
          <a:p>
            <a:pPr>
              <a:buSzPct val="100000"/>
              <a:buFont typeface="Wingdings" panose="05000000000000000000" pitchFamily="2" charset="2"/>
              <a:buChar char="v"/>
            </a:pPr>
            <a:r>
              <a:rPr lang="cs-CZ" b="1" dirty="0" smtClean="0"/>
              <a:t>ZURYNEK, J. ET AL.: </a:t>
            </a:r>
            <a:r>
              <a:rPr lang="cs-CZ" b="1" dirty="0" smtClean="0">
                <a:solidFill>
                  <a:srgbClr val="FF0000"/>
                </a:solidFill>
              </a:rPr>
              <a:t>DOPRAVNÍ PROCESY V CESTOVNÍM RUCHU. </a:t>
            </a:r>
            <a:r>
              <a:rPr lang="cs-CZ" b="1" smtClean="0">
                <a:solidFill>
                  <a:schemeClr val="tx1"/>
                </a:solidFill>
              </a:rPr>
              <a:t>- ASPI Praha, 2008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4894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512511" cy="648072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28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ČLENĚNÍ CESTOVNÍHO RUCHU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8313" y="1484313"/>
            <a:ext cx="8424862" cy="4537075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rozložení cestovního ruchu během roku – celoroční, </a:t>
            </a: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sezónní;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místo realizace – domácí, zahraniční;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vztah k platební bilanci (</a:t>
            </a: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příjezdový, výjezdový, tranzitní);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délka pobytu účastníků – </a:t>
            </a: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dlouhodobá, krátkodobá, víkendová   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cestovní cíl </a:t>
            </a: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rekreační, poznávací, sportovní, </a:t>
            </a: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léčebný,…)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organizace účastníků </a:t>
            </a: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(individuální, kolektivní)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způsob účasti na úhradě nákladů </a:t>
            </a:r>
            <a:endParaRPr lang="cs-CZ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výběr účastníků – volný nebo výběrový </a:t>
            </a:r>
            <a:endParaRPr lang="cs-CZ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teritoriální rozmístění </a:t>
            </a:r>
            <a:endParaRPr lang="cs-CZ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způsob přepravy účastníků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476375" y="836613"/>
            <a:ext cx="5975350" cy="936625"/>
          </a:xfrm>
          <a:prstGeom prst="rect">
            <a:avLst/>
          </a:prstGeom>
          <a:noFill/>
          <a:ln>
            <a:noFill/>
          </a:ln>
        </p:spPr>
        <p:txBody>
          <a:bodyPr lIns="18000" tIns="10800" rIns="18000" bIns="10800"/>
          <a:lstStyle/>
          <a:p>
            <a:pPr algn="ctr">
              <a:defRPr/>
            </a:pPr>
            <a:r>
              <a:rPr lang="cs-CZ" altLang="cs-CZ" sz="2800" b="1" cap="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Základní klasifikační</a:t>
            </a:r>
          </a:p>
          <a:p>
            <a:pPr algn="ctr">
              <a:defRPr/>
            </a:pPr>
            <a:r>
              <a:rPr lang="cs-CZ" altLang="cs-CZ" sz="2800" b="1" cap="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schéma CESTOVNÍHO RUCHU</a:t>
            </a:r>
            <a:endParaRPr lang="cs-CZ" altLang="cs-CZ" sz="2800" cap="al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987675" y="1989138"/>
            <a:ext cx="3168650" cy="3455987"/>
            <a:chOff x="3081" y="6148"/>
            <a:chExt cx="4194" cy="4862"/>
          </a:xfrm>
        </p:grpSpPr>
        <p:sp>
          <p:nvSpPr>
            <p:cNvPr id="40963" name="WordArt 4"/>
            <p:cNvSpPr>
              <a:spLocks noChangeArrowheads="1" noChangeShapeType="1" noTextEdit="1"/>
            </p:cNvSpPr>
            <p:nvPr/>
          </p:nvSpPr>
          <p:spPr bwMode="auto">
            <a:xfrm rot="1410104">
              <a:off x="3580" y="10275"/>
              <a:ext cx="3282" cy="3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1000" b="1" kern="1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druhy cestovního ruchu</a:t>
              </a:r>
            </a:p>
          </p:txBody>
        </p:sp>
        <p:sp>
          <p:nvSpPr>
            <p:cNvPr id="40964" name="WordArt 5"/>
            <p:cNvSpPr>
              <a:spLocks noChangeArrowheads="1" noChangeShapeType="1" noTextEdit="1"/>
            </p:cNvSpPr>
            <p:nvPr/>
          </p:nvSpPr>
          <p:spPr bwMode="auto">
            <a:xfrm rot="-1261293">
              <a:off x="3662" y="8386"/>
              <a:ext cx="3284" cy="3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1000" b="1" kern="1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formy cestovního ruchu</a:t>
              </a:r>
            </a:p>
          </p:txBody>
        </p:sp>
        <p:sp>
          <p:nvSpPr>
            <p:cNvPr id="40965" name="WordArt 6"/>
            <p:cNvSpPr>
              <a:spLocks noChangeArrowheads="1" noChangeShapeType="1" noTextEdit="1"/>
            </p:cNvSpPr>
            <p:nvPr/>
          </p:nvSpPr>
          <p:spPr bwMode="auto">
            <a:xfrm rot="-5400000">
              <a:off x="1556" y="7797"/>
              <a:ext cx="3361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1000" b="1" kern="1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destinace cestovního ruchu</a:t>
              </a:r>
            </a:p>
          </p:txBody>
        </p:sp>
        <p:grpSp>
          <p:nvGrpSpPr>
            <p:cNvPr id="40966" name="Group 7"/>
            <p:cNvGrpSpPr>
              <a:grpSpLocks/>
            </p:cNvGrpSpPr>
            <p:nvPr/>
          </p:nvGrpSpPr>
          <p:grpSpPr bwMode="auto">
            <a:xfrm>
              <a:off x="3591" y="6148"/>
              <a:ext cx="3684" cy="4862"/>
              <a:chOff x="3591" y="6148"/>
              <a:chExt cx="3684" cy="4862"/>
            </a:xfrm>
          </p:grpSpPr>
          <p:sp>
            <p:nvSpPr>
              <p:cNvPr id="40967" name="Line 8"/>
              <p:cNvSpPr>
                <a:spLocks noChangeShapeType="1"/>
              </p:cNvSpPr>
              <p:nvPr/>
            </p:nvSpPr>
            <p:spPr bwMode="auto">
              <a:xfrm flipV="1">
                <a:off x="3591" y="8140"/>
                <a:ext cx="3619" cy="131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968" name="Line 9"/>
              <p:cNvSpPr>
                <a:spLocks noChangeShapeType="1"/>
              </p:cNvSpPr>
              <p:nvPr/>
            </p:nvSpPr>
            <p:spPr bwMode="auto">
              <a:xfrm>
                <a:off x="3591" y="9456"/>
                <a:ext cx="3684" cy="155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969" name="Line 10"/>
              <p:cNvSpPr>
                <a:spLocks noChangeShapeType="1"/>
              </p:cNvSpPr>
              <p:nvPr/>
            </p:nvSpPr>
            <p:spPr bwMode="auto">
              <a:xfrm flipV="1">
                <a:off x="3591" y="6148"/>
                <a:ext cx="3" cy="330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1835150" y="1052513"/>
            <a:ext cx="5303838" cy="4397375"/>
            <a:chOff x="-1" y="0"/>
            <a:chExt cx="5132706" cy="4043054"/>
          </a:xfrm>
        </p:grpSpPr>
        <p:sp>
          <p:nvSpPr>
            <p:cNvPr id="41986" name="AutoShape 36"/>
            <p:cNvSpPr>
              <a:spLocks noChangeArrowheads="1"/>
            </p:cNvSpPr>
            <p:nvPr/>
          </p:nvSpPr>
          <p:spPr bwMode="auto">
            <a:xfrm>
              <a:off x="908050" y="0"/>
              <a:ext cx="3435350" cy="946150"/>
            </a:xfrm>
            <a:prstGeom prst="cloudCallout">
              <a:avLst>
                <a:gd name="adj1" fmla="val -26579"/>
                <a:gd name="adj2" fmla="val 86773"/>
              </a:avLst>
            </a:prstGeom>
            <a:solidFill>
              <a:srgbClr val="9933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b="1">
                  <a:solidFill>
                    <a:srgbClr val="FFFF99"/>
                  </a:solidFill>
                  <a:latin typeface="Arial Narrow" pitchFamily="34" charset="0"/>
                </a:rPr>
                <a:t>ZÁKLADNÍ DRUHY CESTOVNÍHO RUCHU</a:t>
              </a:r>
              <a:endParaRPr lang="cs-CZ" sz="11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41987" name="Skupina 3"/>
            <p:cNvGrpSpPr>
              <a:grpSpLocks/>
            </p:cNvGrpSpPr>
            <p:nvPr/>
          </p:nvGrpSpPr>
          <p:grpSpPr bwMode="auto">
            <a:xfrm>
              <a:off x="-1" y="1073150"/>
              <a:ext cx="5132706" cy="2969904"/>
              <a:chOff x="-1" y="0"/>
              <a:chExt cx="5132706" cy="2969904"/>
            </a:xfrm>
          </p:grpSpPr>
          <p:grpSp>
            <p:nvGrpSpPr>
              <p:cNvPr id="41988" name="Group 38"/>
              <p:cNvGrpSpPr>
                <a:grpSpLocks/>
              </p:cNvGrpSpPr>
              <p:nvPr/>
            </p:nvGrpSpPr>
            <p:grpSpPr bwMode="auto">
              <a:xfrm>
                <a:off x="-1" y="317507"/>
                <a:ext cx="2815590" cy="2652397"/>
                <a:chOff x="2573" y="6345"/>
                <a:chExt cx="2266" cy="2115"/>
              </a:xfrm>
            </p:grpSpPr>
            <p:sp>
              <p:nvSpPr>
                <p:cNvPr id="8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595" y="6345"/>
                  <a:ext cx="2235" cy="331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tIns="0" bIns="0" anchor="ctr" upright="1"/>
                <a:lstStyle/>
                <a:p>
                  <a:pPr algn="ctr" fontAlgn="auto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 cap="all">
                      <a:latin typeface="Arial Narrow"/>
                      <a:ea typeface="Calibri"/>
                      <a:cs typeface="Times New Roman"/>
                    </a:rPr>
                    <a:t>rekreační</a:t>
                  </a:r>
                  <a:endParaRPr lang="cs-CZ" sz="1100"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9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2595" y="6796"/>
                  <a:ext cx="2235" cy="329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tIns="0" bIns="0" anchor="ctr" upright="1"/>
                <a:lstStyle/>
                <a:p>
                  <a:pPr algn="ctr" fontAlgn="auto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 cap="all">
                      <a:latin typeface="Arial Narrow"/>
                      <a:ea typeface="Calibri"/>
                      <a:cs typeface="Times New Roman"/>
                    </a:rPr>
                    <a:t>kulturní</a:t>
                  </a:r>
                  <a:endParaRPr lang="cs-CZ" sz="1100"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0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573" y="8129"/>
                  <a:ext cx="2235" cy="331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tIns="0" bIns="0" anchor="ctr" upright="1"/>
                <a:lstStyle/>
                <a:p>
                  <a:pPr algn="ctr" fontAlgn="auto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 cap="all">
                      <a:latin typeface="Arial Narrow"/>
                      <a:ea typeface="Calibri"/>
                      <a:cs typeface="Times New Roman"/>
                    </a:rPr>
                    <a:t>sportovně zaměřený</a:t>
                  </a:r>
                  <a:endParaRPr lang="cs-CZ" sz="1100"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1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595" y="7245"/>
                  <a:ext cx="2235" cy="331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tIns="0" bIns="0" anchor="ctr" upright="1"/>
                <a:lstStyle/>
                <a:p>
                  <a:pPr algn="ctr" fontAlgn="auto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 cap="all">
                      <a:latin typeface="Arial Narrow"/>
                      <a:ea typeface="Calibri"/>
                      <a:cs typeface="Times New Roman"/>
                    </a:rPr>
                    <a:t>společensky zaměřený</a:t>
                  </a:r>
                  <a:endParaRPr lang="cs-CZ" sz="1100"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2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604" y="7698"/>
                  <a:ext cx="2235" cy="331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tIns="0" bIns="0" anchor="ctr" upright="1"/>
                <a:lstStyle/>
                <a:p>
                  <a:pPr algn="ctr" fontAlgn="auto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 cap="all">
                      <a:latin typeface="Arial Narrow"/>
                      <a:ea typeface="Calibri"/>
                      <a:cs typeface="Times New Roman"/>
                    </a:rPr>
                    <a:t>profesionálně zaměřený</a:t>
                  </a:r>
                  <a:endParaRPr lang="cs-CZ" sz="1100"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sp>
            <p:nvSpPr>
              <p:cNvPr id="41989" name="AutoShape 44"/>
              <p:cNvSpPr>
                <a:spLocks noChangeArrowheads="1"/>
              </p:cNvSpPr>
              <p:nvPr/>
            </p:nvSpPr>
            <p:spPr bwMode="auto">
              <a:xfrm>
                <a:off x="3486150" y="0"/>
                <a:ext cx="1646555" cy="394970"/>
              </a:xfrm>
              <a:prstGeom prst="wedgeRoundRectCallout">
                <a:avLst>
                  <a:gd name="adj1" fmla="val -88718"/>
                  <a:gd name="adj2" fmla="val 66190"/>
                  <a:gd name="adj3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tIns="0" bIns="0"/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 b="1">
                    <a:latin typeface="Arial Narrow" pitchFamily="34" charset="0"/>
                    <a:ea typeface="Calibri" pitchFamily="34" charset="0"/>
                    <a:cs typeface="Times New Roman" pitchFamily="18" charset="0"/>
                  </a:rPr>
                  <a:t>pobytový</a:t>
                </a:r>
                <a:endParaRPr lang="cs-CZ" sz="110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41990" name="AutoShape 45"/>
              <p:cNvSpPr>
                <a:spLocks noChangeArrowheads="1"/>
              </p:cNvSpPr>
              <p:nvPr/>
            </p:nvSpPr>
            <p:spPr bwMode="auto">
              <a:xfrm>
                <a:off x="3467100" y="546100"/>
                <a:ext cx="1646555" cy="394970"/>
              </a:xfrm>
              <a:prstGeom prst="wedgeRoundRectCallout">
                <a:avLst>
                  <a:gd name="adj1" fmla="val -86880"/>
                  <a:gd name="adj2" fmla="val -43333"/>
                  <a:gd name="adj3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tIns="0" bIns="0"/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 b="1">
                    <a:latin typeface="Arial Narrow" pitchFamily="34" charset="0"/>
                    <a:ea typeface="Calibri" pitchFamily="34" charset="0"/>
                    <a:cs typeface="Times New Roman" pitchFamily="18" charset="0"/>
                  </a:rPr>
                  <a:t>aktivní turistika</a:t>
                </a:r>
                <a:endParaRPr lang="cs-CZ" sz="110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2149475" y="692696"/>
            <a:ext cx="4845050" cy="5472607"/>
            <a:chOff x="0" y="0"/>
            <a:chExt cx="4845050" cy="4832888"/>
          </a:xfrm>
        </p:grpSpPr>
        <p:sp>
          <p:nvSpPr>
            <p:cNvPr id="43010" name="AutoShape 50"/>
            <p:cNvSpPr>
              <a:spLocks noChangeArrowheads="1"/>
            </p:cNvSpPr>
            <p:nvPr/>
          </p:nvSpPr>
          <p:spPr bwMode="auto">
            <a:xfrm>
              <a:off x="0" y="0"/>
              <a:ext cx="4845050" cy="540385"/>
            </a:xfrm>
            <a:prstGeom prst="cloudCallout">
              <a:avLst>
                <a:gd name="adj1" fmla="val -15764"/>
                <a:gd name="adj2" fmla="val 101014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b="1">
                  <a:solidFill>
                    <a:srgbClr val="FFFFFF"/>
                  </a:solidFill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FORMY CESTOVNÍHO RUCHU</a:t>
              </a:r>
              <a:endParaRPr lang="cs-CZ" sz="11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43011" name="Skupina 3"/>
            <p:cNvGrpSpPr>
              <a:grpSpLocks/>
            </p:cNvGrpSpPr>
            <p:nvPr/>
          </p:nvGrpSpPr>
          <p:grpSpPr bwMode="auto">
            <a:xfrm>
              <a:off x="647700" y="876300"/>
              <a:ext cx="3282951" cy="3956588"/>
              <a:chOff x="5869" y="-6253"/>
              <a:chExt cx="3283431" cy="3956588"/>
            </a:xfrm>
          </p:grpSpPr>
          <p:grpSp>
            <p:nvGrpSpPr>
              <p:cNvPr id="43012" name="Skupina 4"/>
              <p:cNvGrpSpPr>
                <a:grpSpLocks/>
              </p:cNvGrpSpPr>
              <p:nvPr/>
            </p:nvGrpSpPr>
            <p:grpSpPr bwMode="auto">
              <a:xfrm>
                <a:off x="5869" y="-6253"/>
                <a:ext cx="1607032" cy="3402233"/>
                <a:chOff x="5869" y="-6253"/>
                <a:chExt cx="1607032" cy="3402233"/>
              </a:xfrm>
            </p:grpSpPr>
            <p:grpSp>
              <p:nvGrpSpPr>
                <p:cNvPr id="43026" name="Group 54"/>
                <p:cNvGrpSpPr>
                  <a:grpSpLocks/>
                </p:cNvGrpSpPr>
                <p:nvPr/>
              </p:nvGrpSpPr>
              <p:grpSpPr bwMode="auto">
                <a:xfrm>
                  <a:off x="5869" y="-6253"/>
                  <a:ext cx="1607032" cy="2989482"/>
                  <a:chOff x="1251" y="12548"/>
                  <a:chExt cx="1643" cy="3347"/>
                </a:xfrm>
              </p:grpSpPr>
              <p:sp>
                <p:nvSpPr>
                  <p:cNvPr id="21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9" y="13380"/>
                    <a:ext cx="1635" cy="51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tIns="0" bIns="0" upright="1"/>
                  <a:lstStyle/>
                  <a:p>
                    <a:pPr marL="342900" indent="-342900" fontAlgn="auto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Font typeface="Times New Roman"/>
                      <a:buChar char="–"/>
                      <a:tabLst>
                        <a:tab pos="180340" algn="l"/>
                      </a:tabLst>
                      <a:defRPr/>
                    </a:pPr>
                    <a:r>
                      <a:rPr lang="en-US" sz="1400" b="1" cap="all">
                        <a:latin typeface="Arial Narrow"/>
                        <a:ea typeface="Calibri"/>
                        <a:cs typeface="Times New Roman"/>
                      </a:rPr>
                      <a:t>celoroční</a:t>
                    </a:r>
                    <a:endParaRPr lang="cs-CZ" sz="1100">
                      <a:latin typeface="Calibri"/>
                      <a:ea typeface="Calibri"/>
                      <a:cs typeface="Times New Roman"/>
                    </a:endParaRPr>
                  </a:p>
                  <a:p>
                    <a:pPr marL="342900" indent="-342900" fontAlgn="auto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Font typeface="Times New Roman"/>
                      <a:buChar char="–"/>
                      <a:tabLst>
                        <a:tab pos="180340" algn="l"/>
                      </a:tabLst>
                      <a:defRPr/>
                    </a:pPr>
                    <a:r>
                      <a:rPr lang="en-US" sz="1400" b="1" cap="all">
                        <a:latin typeface="Arial Narrow"/>
                        <a:ea typeface="Calibri"/>
                        <a:cs typeface="Times New Roman"/>
                      </a:rPr>
                      <a:t>sezónní</a:t>
                    </a:r>
                    <a:endParaRPr lang="cs-CZ" sz="1100"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22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9" y="12548"/>
                    <a:ext cx="1635" cy="72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tIns="0" bIns="0" upright="1"/>
                  <a:lstStyle/>
                  <a:p>
                    <a:pPr marL="342900" indent="-342900" fontAlgn="auto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Font typeface="Times New Roman"/>
                      <a:buChar char="–"/>
                      <a:tabLst>
                        <a:tab pos="180340" algn="l"/>
                      </a:tabLst>
                      <a:defRPr/>
                    </a:pPr>
                    <a:r>
                      <a:rPr lang="en-US" sz="1400" b="1" cap="all">
                        <a:latin typeface="Arial Narrow"/>
                        <a:ea typeface="Calibri"/>
                        <a:cs typeface="Times New Roman"/>
                      </a:rPr>
                      <a:t>víkendový</a:t>
                    </a:r>
                    <a:endParaRPr lang="cs-CZ" sz="1100">
                      <a:latin typeface="Calibri"/>
                      <a:ea typeface="Calibri"/>
                      <a:cs typeface="Times New Roman"/>
                    </a:endParaRPr>
                  </a:p>
                  <a:p>
                    <a:pPr marL="342900" indent="-342900" fontAlgn="auto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Font typeface="Times New Roman"/>
                      <a:buChar char="–"/>
                      <a:tabLst>
                        <a:tab pos="180340" algn="l"/>
                      </a:tabLst>
                      <a:defRPr/>
                    </a:pPr>
                    <a:r>
                      <a:rPr lang="en-US" sz="1400" b="1" cap="all">
                        <a:latin typeface="Arial Narrow"/>
                        <a:ea typeface="Calibri"/>
                        <a:cs typeface="Times New Roman"/>
                      </a:rPr>
                      <a:t>krátkodobý</a:t>
                    </a:r>
                    <a:endParaRPr lang="cs-CZ" sz="1100">
                      <a:latin typeface="Calibri"/>
                      <a:ea typeface="Calibri"/>
                      <a:cs typeface="Times New Roman"/>
                    </a:endParaRPr>
                  </a:p>
                  <a:p>
                    <a:pPr marL="342900" indent="-342900" fontAlgn="auto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Font typeface="Times New Roman"/>
                      <a:buChar char="–"/>
                      <a:tabLst>
                        <a:tab pos="180340" algn="l"/>
                      </a:tabLst>
                      <a:defRPr/>
                    </a:pPr>
                    <a:r>
                      <a:rPr lang="en-US" sz="1400" b="1" cap="all">
                        <a:latin typeface="Arial Narrow"/>
                        <a:ea typeface="Calibri"/>
                        <a:cs typeface="Times New Roman"/>
                      </a:rPr>
                      <a:t>dlouhodobý</a:t>
                    </a:r>
                    <a:endParaRPr lang="cs-CZ" sz="1100">
                      <a:latin typeface="Calibri"/>
                      <a:ea typeface="Calibri"/>
                      <a:cs typeface="Times New Roman"/>
                    </a:endParaRPr>
                  </a:p>
                  <a:p>
                    <a:pPr fontAlgn="auto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  <a:defRPr/>
                    </a:pPr>
                    <a:r>
                      <a:rPr lang="en-US" sz="1100">
                        <a:latin typeface="Calibri"/>
                        <a:ea typeface="Calibri"/>
                        <a:cs typeface="Times New Roman"/>
                      </a:rPr>
                      <a:t> </a:t>
                    </a:r>
                    <a:endParaRPr lang="cs-CZ" sz="1100"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23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9" y="15385"/>
                    <a:ext cx="1635" cy="51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tIns="0" bIns="0" upright="1"/>
                  <a:lstStyle/>
                  <a:p>
                    <a:pPr marL="342900" indent="-342900" fontAlgn="auto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Font typeface="Times New Roman"/>
                      <a:buChar char="–"/>
                      <a:tabLst>
                        <a:tab pos="180340" algn="l"/>
                      </a:tabLst>
                      <a:defRPr/>
                    </a:pPr>
                    <a:r>
                      <a:rPr lang="en-US" sz="1400" b="1" cap="all">
                        <a:latin typeface="Arial Narrow"/>
                        <a:ea typeface="Calibri"/>
                        <a:cs typeface="Times New Roman"/>
                      </a:rPr>
                      <a:t>individuální</a:t>
                    </a:r>
                    <a:endParaRPr lang="cs-CZ" sz="1100">
                      <a:latin typeface="Calibri"/>
                      <a:ea typeface="Calibri"/>
                      <a:cs typeface="Times New Roman"/>
                    </a:endParaRPr>
                  </a:p>
                  <a:p>
                    <a:pPr marL="342900" indent="-342900" fontAlgn="auto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Font typeface="Times New Roman"/>
                      <a:buChar char="–"/>
                      <a:tabLst>
                        <a:tab pos="180340" algn="l"/>
                      </a:tabLst>
                      <a:defRPr/>
                    </a:pPr>
                    <a:r>
                      <a:rPr lang="en-US" sz="1400" b="1" cap="all">
                        <a:latin typeface="Arial Narrow"/>
                        <a:ea typeface="Calibri"/>
                        <a:cs typeface="Times New Roman"/>
                      </a:rPr>
                      <a:t>skupinový</a:t>
                    </a:r>
                    <a:endParaRPr lang="cs-CZ" sz="1100"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24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1" y="13990"/>
                    <a:ext cx="1635" cy="736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tIns="0" bIns="0" upright="1"/>
                  <a:lstStyle/>
                  <a:p>
                    <a:pPr marL="342900" indent="-342900" fontAlgn="auto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Font typeface="Times New Roman"/>
                      <a:buChar char="–"/>
                      <a:tabLst>
                        <a:tab pos="180340" algn="l"/>
                      </a:tabLst>
                      <a:defRPr/>
                    </a:pPr>
                    <a:r>
                      <a:rPr lang="en-US" sz="1400" b="1" cap="all">
                        <a:latin typeface="Arial Narrow"/>
                        <a:ea typeface="Calibri"/>
                        <a:cs typeface="Times New Roman"/>
                      </a:rPr>
                      <a:t>domácí</a:t>
                    </a:r>
                    <a:endParaRPr lang="cs-CZ" sz="1100">
                      <a:latin typeface="Calibri"/>
                      <a:ea typeface="Calibri"/>
                      <a:cs typeface="Times New Roman"/>
                    </a:endParaRPr>
                  </a:p>
                  <a:p>
                    <a:pPr marL="342900" indent="-342900" fontAlgn="auto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Font typeface="Times New Roman"/>
                      <a:buChar char="–"/>
                      <a:tabLst>
                        <a:tab pos="180340" algn="l"/>
                      </a:tabLst>
                      <a:defRPr/>
                    </a:pPr>
                    <a:r>
                      <a:rPr lang="en-US" sz="1400" b="1" cap="all">
                        <a:latin typeface="Arial Narrow"/>
                        <a:ea typeface="Calibri"/>
                        <a:cs typeface="Times New Roman"/>
                      </a:rPr>
                      <a:t>zahraniční</a:t>
                    </a:r>
                    <a:endParaRPr lang="cs-CZ" sz="1100">
                      <a:latin typeface="Calibri"/>
                      <a:ea typeface="Calibri"/>
                      <a:cs typeface="Times New Roman"/>
                    </a:endParaRPr>
                  </a:p>
                  <a:p>
                    <a:pPr marL="342900" indent="-342900" fontAlgn="auto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Font typeface="Times New Roman"/>
                      <a:buChar char="–"/>
                      <a:tabLst>
                        <a:tab pos="180340" algn="l"/>
                      </a:tabLst>
                      <a:defRPr/>
                    </a:pPr>
                    <a:r>
                      <a:rPr lang="en-US" sz="1400" b="1" cap="all">
                        <a:latin typeface="Arial Narrow"/>
                        <a:ea typeface="Calibri"/>
                        <a:cs typeface="Times New Roman"/>
                      </a:rPr>
                      <a:t>tranzitní</a:t>
                    </a:r>
                    <a:endParaRPr lang="cs-CZ" sz="1100"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25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9" y="14800"/>
                    <a:ext cx="1635" cy="51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tIns="0" bIns="0" upright="1"/>
                  <a:lstStyle/>
                  <a:p>
                    <a:pPr marL="342900" indent="-342900" fontAlgn="auto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Font typeface="Times New Roman"/>
                      <a:buChar char="–"/>
                      <a:tabLst>
                        <a:tab pos="180340" algn="l"/>
                      </a:tabLst>
                      <a:defRPr/>
                    </a:pPr>
                    <a:r>
                      <a:rPr lang="en-US" sz="1400" b="1" cap="all">
                        <a:latin typeface="Arial Narrow"/>
                        <a:ea typeface="Calibri"/>
                        <a:cs typeface="Times New Roman"/>
                      </a:rPr>
                      <a:t>vázaný</a:t>
                    </a:r>
                    <a:endParaRPr lang="cs-CZ" sz="1100">
                      <a:latin typeface="Calibri"/>
                      <a:ea typeface="Calibri"/>
                      <a:cs typeface="Times New Roman"/>
                    </a:endParaRPr>
                  </a:p>
                  <a:p>
                    <a:pPr marL="342900" indent="-342900" fontAlgn="auto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Font typeface="Times New Roman"/>
                      <a:buChar char="–"/>
                      <a:tabLst>
                        <a:tab pos="180340" algn="l"/>
                      </a:tabLst>
                      <a:defRPr/>
                    </a:pPr>
                    <a:r>
                      <a:rPr lang="en-US" sz="1400" b="1" cap="all">
                        <a:latin typeface="Arial Narrow"/>
                        <a:ea typeface="Calibri"/>
                        <a:cs typeface="Times New Roman"/>
                      </a:rPr>
                      <a:t>volný</a:t>
                    </a:r>
                    <a:endParaRPr lang="cs-CZ" sz="1100"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</p:grpSp>
            <p:sp>
              <p:nvSpPr>
                <p:cNvPr id="20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12220" y="3035833"/>
                  <a:ext cx="1600434" cy="360403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upright="1"/>
                <a:lstStyle/>
                <a:p>
                  <a:pPr fontAlgn="auto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defRPr/>
                  </a:pPr>
                  <a:r>
                    <a:rPr lang="en-US" sz="1000" b="1">
                      <a:latin typeface="Arial"/>
                      <a:ea typeface="Calibri"/>
                      <a:cs typeface="Times New Roman"/>
                    </a:rPr>
                    <a:t> -  </a:t>
                  </a:r>
                  <a:r>
                    <a:rPr lang="en-US" sz="1400" b="1" cap="all">
                      <a:latin typeface="Arial Narrow"/>
                      <a:ea typeface="Calibri"/>
                      <a:cs typeface="Arial"/>
                    </a:rPr>
                    <a:t>typ dopravy</a:t>
                  </a:r>
                  <a:endParaRPr lang="cs-CZ" sz="1100"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grpSp>
            <p:nvGrpSpPr>
              <p:cNvPr id="43013" name="Skupina 5"/>
              <p:cNvGrpSpPr>
                <a:grpSpLocks/>
              </p:cNvGrpSpPr>
              <p:nvPr/>
            </p:nvGrpSpPr>
            <p:grpSpPr bwMode="auto">
              <a:xfrm>
                <a:off x="1612900" y="2463800"/>
                <a:ext cx="1676400" cy="1486535"/>
                <a:chOff x="0" y="0"/>
                <a:chExt cx="1676400" cy="1486535"/>
              </a:xfrm>
            </p:grpSpPr>
            <p:grpSp>
              <p:nvGrpSpPr>
                <p:cNvPr id="43019" name="Skupina 11"/>
                <p:cNvGrpSpPr>
                  <a:grpSpLocks/>
                </p:cNvGrpSpPr>
                <p:nvPr/>
              </p:nvGrpSpPr>
              <p:grpSpPr bwMode="auto">
                <a:xfrm>
                  <a:off x="330200" y="0"/>
                  <a:ext cx="1346200" cy="1486535"/>
                  <a:chOff x="0" y="0"/>
                  <a:chExt cx="1654810" cy="1486535"/>
                </a:xfrm>
              </p:grpSpPr>
              <p:sp>
                <p:nvSpPr>
                  <p:cNvPr id="14" name="AutoShape 64"/>
                  <p:cNvSpPr>
                    <a:spLocks noChangeArrowheads="1"/>
                  </p:cNvSpPr>
                  <p:nvPr/>
                </p:nvSpPr>
                <p:spPr bwMode="auto">
                  <a:xfrm>
                    <a:off x="-243" y="1238858"/>
                    <a:ext cx="1655052" cy="247677"/>
                  </a:xfrm>
                  <a:prstGeom prst="wedgeRoundRectCallout">
                    <a:avLst>
                      <a:gd name="adj1" fmla="val -30710"/>
                      <a:gd name="adj2" fmla="val 11296"/>
                      <a:gd name="adj3" fmla="val 16667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upright="1"/>
                  <a:lstStyle/>
                  <a:p>
                    <a:pPr algn="ctr" fontAlgn="auto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b="1" cap="all">
                        <a:latin typeface="Arial Narrow"/>
                        <a:ea typeface="Calibri"/>
                        <a:cs typeface="Times New Roman"/>
                      </a:rPr>
                      <a:t>ostatní</a:t>
                    </a:r>
                    <a:endParaRPr lang="cs-CZ" sz="1100"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5" name="AutoShape 65"/>
                  <p:cNvSpPr>
                    <a:spLocks noChangeArrowheads="1"/>
                  </p:cNvSpPr>
                  <p:nvPr/>
                </p:nvSpPr>
                <p:spPr bwMode="auto">
                  <a:xfrm>
                    <a:off x="-243" y="470"/>
                    <a:ext cx="1655052" cy="247677"/>
                  </a:xfrm>
                  <a:prstGeom prst="wedgeRoundRectCallout">
                    <a:avLst>
                      <a:gd name="adj1" fmla="val -45676"/>
                      <a:gd name="adj2" fmla="val 35743"/>
                      <a:gd name="adj3" fmla="val 16667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 upright="1"/>
                  <a:lstStyle/>
                  <a:p>
                    <a:pPr algn="ctr" fontAlgn="auto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b="1" cap="all">
                        <a:latin typeface="Arial Narrow"/>
                        <a:ea typeface="Calibri"/>
                        <a:cs typeface="Times New Roman"/>
                      </a:rPr>
                      <a:t>silniční</a:t>
                    </a:r>
                    <a:endParaRPr lang="cs-CZ" sz="1100"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6" name="AutoShape 66"/>
                  <p:cNvSpPr>
                    <a:spLocks noChangeArrowheads="1"/>
                  </p:cNvSpPr>
                  <p:nvPr/>
                </p:nvSpPr>
                <p:spPr bwMode="auto">
                  <a:xfrm>
                    <a:off x="-243" y="330707"/>
                    <a:ext cx="1655052" cy="247677"/>
                  </a:xfrm>
                  <a:prstGeom prst="wedgeRoundRectCallout">
                    <a:avLst>
                      <a:gd name="adj1" fmla="val -38389"/>
                      <a:gd name="adj2" fmla="val -320"/>
                      <a:gd name="adj3" fmla="val 16667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upright="1"/>
                  <a:lstStyle/>
                  <a:p>
                    <a:pPr algn="ctr" fontAlgn="auto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b="1" cap="all">
                        <a:latin typeface="Arial Narrow"/>
                        <a:ea typeface="Calibri"/>
                        <a:cs typeface="Times New Roman"/>
                      </a:rPr>
                      <a:t>železniční</a:t>
                    </a:r>
                    <a:endParaRPr lang="cs-CZ" sz="1100"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7" name="AutoShape 67"/>
                  <p:cNvSpPr>
                    <a:spLocks noChangeArrowheads="1"/>
                  </p:cNvSpPr>
                  <p:nvPr/>
                </p:nvSpPr>
                <p:spPr bwMode="auto">
                  <a:xfrm>
                    <a:off x="-243" y="940374"/>
                    <a:ext cx="1655052" cy="247677"/>
                  </a:xfrm>
                  <a:prstGeom prst="wedgeRoundRectCallout">
                    <a:avLst>
                      <a:gd name="adj1" fmla="val -41836"/>
                      <a:gd name="adj2" fmla="val -16176"/>
                      <a:gd name="adj3" fmla="val 16667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upright="1"/>
                  <a:lstStyle/>
                  <a:p>
                    <a:pPr algn="ctr" fontAlgn="auto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b="1" cap="all">
                        <a:latin typeface="Arial Narrow"/>
                        <a:ea typeface="Calibri"/>
                        <a:cs typeface="Times New Roman"/>
                      </a:rPr>
                      <a:t>vodní</a:t>
                    </a:r>
                    <a:endParaRPr lang="cs-CZ" sz="1100"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8" name="AutoShape 68"/>
                  <p:cNvSpPr>
                    <a:spLocks noChangeArrowheads="1"/>
                  </p:cNvSpPr>
                  <p:nvPr/>
                </p:nvSpPr>
                <p:spPr bwMode="auto">
                  <a:xfrm>
                    <a:off x="-243" y="648242"/>
                    <a:ext cx="1655052" cy="247677"/>
                  </a:xfrm>
                  <a:prstGeom prst="wedgeRoundRectCallout">
                    <a:avLst>
                      <a:gd name="adj1" fmla="val -45293"/>
                      <a:gd name="adj2" fmla="val 7097"/>
                      <a:gd name="adj3" fmla="val 16667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upright="1"/>
                  <a:lstStyle/>
                  <a:p>
                    <a:pPr algn="ctr" fontAlgn="auto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b="1" cap="all">
                        <a:latin typeface="Arial Narrow"/>
                        <a:ea typeface="Calibri"/>
                        <a:cs typeface="Times New Roman"/>
                      </a:rPr>
                      <a:t>letecká</a:t>
                    </a:r>
                    <a:endParaRPr lang="cs-CZ" sz="1100"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</p:grpSp>
            <p:sp>
              <p:nvSpPr>
                <p:cNvPr id="13" name="Levá složená závorka 12"/>
                <p:cNvSpPr/>
                <p:nvPr/>
              </p:nvSpPr>
              <p:spPr>
                <a:xfrm>
                  <a:off x="-246" y="133835"/>
                  <a:ext cx="330248" cy="1212985"/>
                </a:xfrm>
                <a:prstGeom prst="leftBrace">
                  <a:avLst>
                    <a:gd name="adj1" fmla="val 8333"/>
                    <a:gd name="adj2" fmla="val 50483"/>
                  </a:avLst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/>
                </a:p>
              </p:txBody>
            </p:sp>
          </p:grpSp>
          <p:grpSp>
            <p:nvGrpSpPr>
              <p:cNvPr id="43014" name="Skupina 6"/>
              <p:cNvGrpSpPr>
                <a:grpSpLocks/>
              </p:cNvGrpSpPr>
              <p:nvPr/>
            </p:nvGrpSpPr>
            <p:grpSpPr bwMode="auto">
              <a:xfrm>
                <a:off x="1612900" y="1339850"/>
                <a:ext cx="1600835" cy="526416"/>
                <a:chOff x="0" y="0"/>
                <a:chExt cx="1600835" cy="526416"/>
              </a:xfrm>
            </p:grpSpPr>
            <p:grpSp>
              <p:nvGrpSpPr>
                <p:cNvPr id="43015" name="Skupina 7"/>
                <p:cNvGrpSpPr>
                  <a:grpSpLocks/>
                </p:cNvGrpSpPr>
                <p:nvPr/>
              </p:nvGrpSpPr>
              <p:grpSpPr bwMode="auto">
                <a:xfrm>
                  <a:off x="285750" y="0"/>
                  <a:ext cx="1315085" cy="526416"/>
                  <a:chOff x="0" y="0"/>
                  <a:chExt cx="1315576" cy="526751"/>
                </a:xfrm>
              </p:grpSpPr>
              <p:sp>
                <p:nvSpPr>
                  <p:cNvPr id="10" name="AutoShape 60"/>
                  <p:cNvSpPr>
                    <a:spLocks noChangeArrowheads="1"/>
                  </p:cNvSpPr>
                  <p:nvPr/>
                </p:nvSpPr>
                <p:spPr bwMode="auto">
                  <a:xfrm>
                    <a:off x="-204" y="345"/>
                    <a:ext cx="1297662" cy="227183"/>
                  </a:xfrm>
                  <a:prstGeom prst="wedgeRoundRectCallout">
                    <a:avLst>
                      <a:gd name="adj1" fmla="val -44773"/>
                      <a:gd name="adj2" fmla="val 14969"/>
                      <a:gd name="adj3" fmla="val 16667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tIns="0" bIns="0" upright="1"/>
                  <a:lstStyle/>
                  <a:p>
                    <a:pPr algn="ctr" fontAlgn="auto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  <a:defRPr/>
                    </a:pPr>
                    <a:r>
                      <a:rPr lang="en-US" sz="1400" b="1" cap="all">
                        <a:latin typeface="Arial Narrow"/>
                        <a:ea typeface="Calibri"/>
                        <a:cs typeface="Times New Roman"/>
                      </a:rPr>
                      <a:t>příjezdový</a:t>
                    </a:r>
                    <a:endParaRPr lang="cs-CZ" sz="1100"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1" name="AutoShape 61"/>
                  <p:cNvSpPr>
                    <a:spLocks noChangeArrowheads="1"/>
                  </p:cNvSpPr>
                  <p:nvPr/>
                </p:nvSpPr>
                <p:spPr bwMode="auto">
                  <a:xfrm>
                    <a:off x="-204" y="299019"/>
                    <a:ext cx="1315133" cy="227183"/>
                  </a:xfrm>
                  <a:prstGeom prst="wedgeRoundRectCallout">
                    <a:avLst>
                      <a:gd name="adj1" fmla="val -45110"/>
                      <a:gd name="adj2" fmla="val 2693"/>
                      <a:gd name="adj3" fmla="val 16667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tIns="0" bIns="0" upright="1"/>
                  <a:lstStyle/>
                  <a:p>
                    <a:pPr algn="ctr" fontAlgn="auto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  <a:defRPr/>
                    </a:pPr>
                    <a:r>
                      <a:rPr lang="en-US" sz="1400" b="1" cap="all">
                        <a:latin typeface="Arial Narrow"/>
                        <a:ea typeface="Calibri"/>
                        <a:cs typeface="Times New Roman"/>
                      </a:rPr>
                      <a:t>výjezdový</a:t>
                    </a:r>
                    <a:endParaRPr lang="cs-CZ" sz="1100"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</p:grpSp>
            <p:sp>
              <p:nvSpPr>
                <p:cNvPr id="9" name="Levá složená závorka 8"/>
                <p:cNvSpPr/>
                <p:nvPr/>
              </p:nvSpPr>
              <p:spPr>
                <a:xfrm>
                  <a:off x="-246" y="70203"/>
                  <a:ext cx="273090" cy="379456"/>
                </a:xfrm>
                <a:prstGeom prst="leftBrac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24075" y="1700213"/>
            <a:ext cx="5111750" cy="4176712"/>
            <a:chOff x="3820" y="1092"/>
            <a:chExt cx="5315" cy="4135"/>
          </a:xfrm>
        </p:grpSpPr>
        <p:sp>
          <p:nvSpPr>
            <p:cNvPr id="44035" name="Line 3"/>
            <p:cNvSpPr>
              <a:spLocks noChangeShapeType="1"/>
            </p:cNvSpPr>
            <p:nvPr/>
          </p:nvSpPr>
          <p:spPr bwMode="auto">
            <a:xfrm flipV="1">
              <a:off x="4071" y="1092"/>
              <a:ext cx="0" cy="386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036" name="Freeform 4" descr="Čárkovaný šikmo nahoru"/>
            <p:cNvSpPr>
              <a:spLocks/>
            </p:cNvSpPr>
            <p:nvPr/>
          </p:nvSpPr>
          <p:spPr bwMode="auto">
            <a:xfrm>
              <a:off x="4100" y="3195"/>
              <a:ext cx="805" cy="907"/>
            </a:xfrm>
            <a:custGeom>
              <a:avLst/>
              <a:gdLst>
                <a:gd name="T0" fmla="*/ 0 w 805"/>
                <a:gd name="T1" fmla="*/ 534 h 907"/>
                <a:gd name="T2" fmla="*/ 0 w 805"/>
                <a:gd name="T3" fmla="*/ 907 h 907"/>
                <a:gd name="T4" fmla="*/ 805 w 805"/>
                <a:gd name="T5" fmla="*/ 0 h 907"/>
                <a:gd name="T6" fmla="*/ 460 w 805"/>
                <a:gd name="T7" fmla="*/ 0 h 907"/>
                <a:gd name="T8" fmla="*/ 0 w 805"/>
                <a:gd name="T9" fmla="*/ 534 h 9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5"/>
                <a:gd name="T16" fmla="*/ 0 h 907"/>
                <a:gd name="T17" fmla="*/ 805 w 805"/>
                <a:gd name="T18" fmla="*/ 907 h 9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5" h="907">
                  <a:moveTo>
                    <a:pt x="0" y="534"/>
                  </a:moveTo>
                  <a:lnTo>
                    <a:pt x="0" y="907"/>
                  </a:lnTo>
                  <a:lnTo>
                    <a:pt x="805" y="0"/>
                  </a:lnTo>
                  <a:lnTo>
                    <a:pt x="460" y="0"/>
                  </a:lnTo>
                  <a:lnTo>
                    <a:pt x="0" y="534"/>
                  </a:lnTo>
                  <a:close/>
                </a:path>
              </a:pathLst>
            </a:custGeom>
            <a:pattFill prst="dashUpDiag">
              <a:fgClr>
                <a:srgbClr val="00FF00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037" name="Freeform 5" descr="Světlý šikmo nahoru"/>
            <p:cNvSpPr>
              <a:spLocks/>
            </p:cNvSpPr>
            <p:nvPr/>
          </p:nvSpPr>
          <p:spPr bwMode="auto">
            <a:xfrm>
              <a:off x="4806" y="4015"/>
              <a:ext cx="2235" cy="158"/>
            </a:xfrm>
            <a:custGeom>
              <a:avLst/>
              <a:gdLst>
                <a:gd name="T0" fmla="*/ 0 w 2235"/>
                <a:gd name="T1" fmla="*/ 158 h 165"/>
                <a:gd name="T2" fmla="*/ 120 w 2235"/>
                <a:gd name="T3" fmla="*/ 0 h 165"/>
                <a:gd name="T4" fmla="*/ 2235 w 2235"/>
                <a:gd name="T5" fmla="*/ 0 h 165"/>
                <a:gd name="T6" fmla="*/ 2070 w 2235"/>
                <a:gd name="T7" fmla="*/ 158 h 165"/>
                <a:gd name="T8" fmla="*/ 0 w 2235"/>
                <a:gd name="T9" fmla="*/ 158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5"/>
                <a:gd name="T16" fmla="*/ 0 h 165"/>
                <a:gd name="T17" fmla="*/ 2235 w 2235"/>
                <a:gd name="T18" fmla="*/ 165 h 1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5" h="165">
                  <a:moveTo>
                    <a:pt x="0" y="165"/>
                  </a:moveTo>
                  <a:lnTo>
                    <a:pt x="120" y="0"/>
                  </a:lnTo>
                  <a:lnTo>
                    <a:pt x="2235" y="0"/>
                  </a:lnTo>
                  <a:lnTo>
                    <a:pt x="2070" y="165"/>
                  </a:lnTo>
                  <a:lnTo>
                    <a:pt x="0" y="165"/>
                  </a:lnTo>
                  <a:close/>
                </a:path>
              </a:pathLst>
            </a:custGeom>
            <a:pattFill prst="ltUpDiag">
              <a:fgClr>
                <a:srgbClr val="FF00FF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038" name="Freeform 6" descr="20%"/>
            <p:cNvSpPr>
              <a:spLocks/>
            </p:cNvSpPr>
            <p:nvPr/>
          </p:nvSpPr>
          <p:spPr bwMode="auto">
            <a:xfrm>
              <a:off x="5811" y="3585"/>
              <a:ext cx="1410" cy="1376"/>
            </a:xfrm>
            <a:custGeom>
              <a:avLst/>
              <a:gdLst>
                <a:gd name="T0" fmla="*/ 0 w 1410"/>
                <a:gd name="T1" fmla="*/ 1376 h 1440"/>
                <a:gd name="T2" fmla="*/ 1200 w 1410"/>
                <a:gd name="T3" fmla="*/ 0 h 1440"/>
                <a:gd name="T4" fmla="*/ 1410 w 1410"/>
                <a:gd name="T5" fmla="*/ 158 h 1440"/>
                <a:gd name="T6" fmla="*/ 405 w 1410"/>
                <a:gd name="T7" fmla="*/ 1347 h 1440"/>
                <a:gd name="T8" fmla="*/ 0 w 1410"/>
                <a:gd name="T9" fmla="*/ 1376 h 1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0"/>
                <a:gd name="T16" fmla="*/ 0 h 1440"/>
                <a:gd name="T17" fmla="*/ 1410 w 1410"/>
                <a:gd name="T18" fmla="*/ 1440 h 14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0" h="1440">
                  <a:moveTo>
                    <a:pt x="0" y="1440"/>
                  </a:moveTo>
                  <a:lnTo>
                    <a:pt x="1200" y="0"/>
                  </a:lnTo>
                  <a:lnTo>
                    <a:pt x="1410" y="165"/>
                  </a:lnTo>
                  <a:lnTo>
                    <a:pt x="405" y="1410"/>
                  </a:lnTo>
                  <a:lnTo>
                    <a:pt x="0" y="1440"/>
                  </a:lnTo>
                  <a:close/>
                </a:path>
              </a:pathLst>
            </a:custGeom>
            <a:pattFill prst="pct20">
              <a:fgClr>
                <a:srgbClr val="0000FF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039" name="Line 7"/>
            <p:cNvSpPr>
              <a:spLocks noChangeShapeType="1"/>
            </p:cNvSpPr>
            <p:nvPr/>
          </p:nvSpPr>
          <p:spPr bwMode="auto">
            <a:xfrm flipH="1">
              <a:off x="4760" y="3400"/>
              <a:ext cx="166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040" name="Line 8"/>
            <p:cNvSpPr>
              <a:spLocks noChangeShapeType="1"/>
            </p:cNvSpPr>
            <p:nvPr/>
          </p:nvSpPr>
          <p:spPr bwMode="auto">
            <a:xfrm flipH="1">
              <a:off x="4895" y="3255"/>
              <a:ext cx="21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041" name="AutoShape 9"/>
            <p:cNvSpPr>
              <a:spLocks noChangeArrowheads="1"/>
            </p:cNvSpPr>
            <p:nvPr/>
          </p:nvSpPr>
          <p:spPr bwMode="auto">
            <a:xfrm>
              <a:off x="6440" y="2768"/>
              <a:ext cx="621" cy="638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800">
                <a:latin typeface="Trebuchet MS" pitchFamily="34" charset="0"/>
              </a:endParaRPr>
            </a:p>
          </p:txBody>
        </p:sp>
        <p:sp>
          <p:nvSpPr>
            <p:cNvPr id="44042" name="Line 10"/>
            <p:cNvSpPr>
              <a:spLocks noChangeShapeType="1"/>
            </p:cNvSpPr>
            <p:nvPr/>
          </p:nvSpPr>
          <p:spPr bwMode="auto">
            <a:xfrm>
              <a:off x="4071" y="4961"/>
              <a:ext cx="429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043" name="Line 11"/>
            <p:cNvSpPr>
              <a:spLocks noChangeShapeType="1"/>
            </p:cNvSpPr>
            <p:nvPr/>
          </p:nvSpPr>
          <p:spPr bwMode="auto">
            <a:xfrm flipV="1">
              <a:off x="4071" y="2553"/>
              <a:ext cx="2128" cy="24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044" name="Line 12"/>
            <p:cNvSpPr>
              <a:spLocks noChangeShapeType="1"/>
            </p:cNvSpPr>
            <p:nvPr/>
          </p:nvSpPr>
          <p:spPr bwMode="auto">
            <a:xfrm flipV="1">
              <a:off x="5796" y="2653"/>
              <a:ext cx="2008" cy="227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045" name="Line 13"/>
            <p:cNvSpPr>
              <a:spLocks noChangeShapeType="1"/>
            </p:cNvSpPr>
            <p:nvPr/>
          </p:nvSpPr>
          <p:spPr bwMode="auto">
            <a:xfrm flipV="1">
              <a:off x="6230" y="2667"/>
              <a:ext cx="2009" cy="22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4771" y="4201"/>
              <a:ext cx="42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>
                <a:ln w="19050">
                  <a:solidFill>
                    <a:schemeClr val="tx1"/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4934" y="4000"/>
              <a:ext cx="2131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>
                <a:ln w="19050">
                  <a:solidFill>
                    <a:schemeClr val="tx1"/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44048" name="Line 16"/>
            <p:cNvSpPr>
              <a:spLocks noChangeShapeType="1"/>
            </p:cNvSpPr>
            <p:nvPr/>
          </p:nvSpPr>
          <p:spPr bwMode="auto">
            <a:xfrm flipV="1">
              <a:off x="4069" y="1906"/>
              <a:ext cx="2010" cy="22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049" name="Line 17"/>
            <p:cNvSpPr>
              <a:spLocks noChangeShapeType="1"/>
            </p:cNvSpPr>
            <p:nvPr/>
          </p:nvSpPr>
          <p:spPr bwMode="auto">
            <a:xfrm flipV="1">
              <a:off x="4760" y="2927"/>
              <a:ext cx="2" cy="12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050" name="Line 18"/>
            <p:cNvSpPr>
              <a:spLocks noChangeShapeType="1"/>
            </p:cNvSpPr>
            <p:nvPr/>
          </p:nvSpPr>
          <p:spPr bwMode="auto">
            <a:xfrm flipV="1">
              <a:off x="4069" y="1433"/>
              <a:ext cx="2010" cy="22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051" name="Line 19"/>
            <p:cNvSpPr>
              <a:spLocks noChangeShapeType="1"/>
            </p:cNvSpPr>
            <p:nvPr/>
          </p:nvSpPr>
          <p:spPr bwMode="auto">
            <a:xfrm>
              <a:off x="4776" y="2927"/>
              <a:ext cx="16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052" name="Line 20"/>
            <p:cNvSpPr>
              <a:spLocks noChangeShapeType="1"/>
            </p:cNvSpPr>
            <p:nvPr/>
          </p:nvSpPr>
          <p:spPr bwMode="auto">
            <a:xfrm flipV="1">
              <a:off x="4897" y="2783"/>
              <a:ext cx="1" cy="12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053" name="Line 21"/>
            <p:cNvSpPr>
              <a:spLocks noChangeShapeType="1"/>
            </p:cNvSpPr>
            <p:nvPr/>
          </p:nvSpPr>
          <p:spPr bwMode="auto">
            <a:xfrm>
              <a:off x="6440" y="3414"/>
              <a:ext cx="2" cy="7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054" name="Line 22"/>
            <p:cNvSpPr>
              <a:spLocks noChangeShapeType="1"/>
            </p:cNvSpPr>
            <p:nvPr/>
          </p:nvSpPr>
          <p:spPr bwMode="auto">
            <a:xfrm flipV="1">
              <a:off x="6891" y="3400"/>
              <a:ext cx="0" cy="7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055" name="Line 23"/>
            <p:cNvSpPr>
              <a:spLocks noChangeShapeType="1"/>
            </p:cNvSpPr>
            <p:nvPr/>
          </p:nvSpPr>
          <p:spPr bwMode="auto">
            <a:xfrm>
              <a:off x="7056" y="3255"/>
              <a:ext cx="0" cy="7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056" name="Line 24"/>
            <p:cNvSpPr>
              <a:spLocks noChangeShapeType="1"/>
            </p:cNvSpPr>
            <p:nvPr/>
          </p:nvSpPr>
          <p:spPr bwMode="auto">
            <a:xfrm flipV="1">
              <a:off x="6621" y="3400"/>
              <a:ext cx="0" cy="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WordArt 25"/>
            <p:cNvSpPr>
              <a:spLocks noChangeArrowheads="1" noChangeShapeType="1" noTextEdit="1"/>
            </p:cNvSpPr>
            <p:nvPr/>
          </p:nvSpPr>
          <p:spPr bwMode="auto">
            <a:xfrm rot="18619156">
              <a:off x="6959" y="2938"/>
              <a:ext cx="1461" cy="268"/>
            </a:xfrm>
            <a:prstGeom prst="rect">
              <a:avLst/>
            </a:prstGeom>
            <a:extLst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000" b="1" kern="10" cap="all" dirty="0" err="1">
                  <a:solidFill>
                    <a:srgbClr val="C00000"/>
                  </a:solidFill>
                  <a:latin typeface="Arial"/>
                  <a:cs typeface="Arial"/>
                </a:rPr>
                <a:t>lázeńská</a:t>
              </a:r>
              <a:r>
                <a:rPr lang="cs-CZ" sz="1000" b="1" kern="10" cap="all" dirty="0">
                  <a:solidFill>
                    <a:srgbClr val="C00000"/>
                  </a:solidFill>
                  <a:latin typeface="Arial"/>
                  <a:cs typeface="Arial"/>
                </a:rPr>
                <a:t> turistika</a:t>
              </a:r>
            </a:p>
          </p:txBody>
        </p:sp>
        <p:sp>
          <p:nvSpPr>
            <p:cNvPr id="26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7262" y="3944"/>
              <a:ext cx="1873" cy="191"/>
            </a:xfrm>
            <a:prstGeom prst="rect">
              <a:avLst/>
            </a:prstGeom>
            <a:extLst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000" b="1" kern="10" cap="all" dirty="0">
                  <a:solidFill>
                    <a:srgbClr val="C00000"/>
                  </a:solidFill>
                  <a:latin typeface="Arial"/>
                  <a:cs typeface="Arial"/>
                </a:rPr>
                <a:t>individuální turistika</a:t>
              </a:r>
            </a:p>
          </p:txBody>
        </p:sp>
        <p:sp>
          <p:nvSpPr>
            <p:cNvPr id="44059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4188" y="2981"/>
              <a:ext cx="976" cy="2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1000" b="1" kern="1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Jeseníky</a:t>
              </a:r>
            </a:p>
          </p:txBody>
        </p:sp>
        <p:sp>
          <p:nvSpPr>
            <p:cNvPr id="44060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4982" y="5055"/>
              <a:ext cx="2730" cy="1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1000" b="1" kern="10">
                  <a:ln w="9525">
                    <a:noFill/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DRUHY CESTOVNÍHO RUCHU</a:t>
              </a:r>
            </a:p>
          </p:txBody>
        </p:sp>
        <p:sp>
          <p:nvSpPr>
            <p:cNvPr id="44061" name="WordArt 29"/>
            <p:cNvSpPr>
              <a:spLocks noChangeArrowheads="1" noChangeShapeType="1" noTextEdit="1"/>
            </p:cNvSpPr>
            <p:nvPr/>
          </p:nvSpPr>
          <p:spPr bwMode="auto">
            <a:xfrm rot="-3005083">
              <a:off x="3756" y="3416"/>
              <a:ext cx="2722" cy="19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1000" b="1" kern="10">
                  <a:ln w="9525">
                    <a:noFill/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FORMY CESTOVNÍHO RUCHU</a:t>
              </a:r>
            </a:p>
          </p:txBody>
        </p:sp>
        <p:sp>
          <p:nvSpPr>
            <p:cNvPr id="44062" name="WordArt 30"/>
            <p:cNvSpPr>
              <a:spLocks noChangeArrowheads="1" noChangeShapeType="1" noTextEdit="1"/>
            </p:cNvSpPr>
            <p:nvPr/>
          </p:nvSpPr>
          <p:spPr bwMode="auto">
            <a:xfrm rot="-5400000">
              <a:off x="3042" y="2316"/>
              <a:ext cx="1705" cy="1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1000" b="1" kern="10">
                  <a:ln w="9525">
                    <a:noFill/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DESTINACE </a:t>
              </a:r>
            </a:p>
          </p:txBody>
        </p:sp>
        <p:sp>
          <p:nvSpPr>
            <p:cNvPr id="31" name="WordArt 31"/>
            <p:cNvSpPr>
              <a:spLocks noChangeArrowheads="1" noChangeShapeType="1" noTextEdit="1"/>
            </p:cNvSpPr>
            <p:nvPr/>
          </p:nvSpPr>
          <p:spPr bwMode="auto">
            <a:xfrm rot="18789383">
              <a:off x="5809" y="1576"/>
              <a:ext cx="615" cy="187"/>
            </a:xfrm>
            <a:prstGeom prst="rect">
              <a:avLst/>
            </a:prstGeom>
            <a:extLst/>
          </p:spPr>
          <p:txBody>
            <a:bodyPr wrap="none" fromWordArt="1">
              <a:prstTxWarp prst="textPlain">
                <a:avLst>
                  <a:gd name="adj" fmla="val 496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000" b="1" kern="10" cap="all" dirty="0">
                  <a:solidFill>
                    <a:srgbClr val="C00000"/>
                  </a:solidFill>
                  <a:latin typeface="Arial Unicode MS"/>
                  <a:ea typeface="Arial Unicode MS"/>
                  <a:cs typeface="Arial Unicode MS"/>
                </a:rPr>
                <a:t>region</a:t>
              </a:r>
            </a:p>
          </p:txBody>
        </p:sp>
        <p:sp>
          <p:nvSpPr>
            <p:cNvPr id="44064" name="Freeform 32" descr="Čárkovaný šikmo nahoru"/>
            <p:cNvSpPr>
              <a:spLocks/>
            </p:cNvSpPr>
            <p:nvPr/>
          </p:nvSpPr>
          <p:spPr bwMode="auto">
            <a:xfrm>
              <a:off x="4845" y="1875"/>
              <a:ext cx="1050" cy="990"/>
            </a:xfrm>
            <a:custGeom>
              <a:avLst/>
              <a:gdLst>
                <a:gd name="T0" fmla="*/ 0 w 1050"/>
                <a:gd name="T1" fmla="*/ 975 h 990"/>
                <a:gd name="T2" fmla="*/ 855 w 1050"/>
                <a:gd name="T3" fmla="*/ 0 h 990"/>
                <a:gd name="T4" fmla="*/ 1050 w 1050"/>
                <a:gd name="T5" fmla="*/ 165 h 990"/>
                <a:gd name="T6" fmla="*/ 330 w 1050"/>
                <a:gd name="T7" fmla="*/ 990 h 990"/>
                <a:gd name="T8" fmla="*/ 0 w 1050"/>
                <a:gd name="T9" fmla="*/ 975 h 9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0"/>
                <a:gd name="T16" fmla="*/ 0 h 990"/>
                <a:gd name="T17" fmla="*/ 1050 w 1050"/>
                <a:gd name="T18" fmla="*/ 990 h 9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0" h="990">
                  <a:moveTo>
                    <a:pt x="0" y="975"/>
                  </a:moveTo>
                  <a:lnTo>
                    <a:pt x="855" y="0"/>
                  </a:lnTo>
                  <a:lnTo>
                    <a:pt x="1050" y="165"/>
                  </a:lnTo>
                  <a:lnTo>
                    <a:pt x="330" y="990"/>
                  </a:lnTo>
                  <a:lnTo>
                    <a:pt x="0" y="975"/>
                  </a:lnTo>
                  <a:close/>
                </a:path>
              </a:pathLst>
            </a:custGeom>
            <a:pattFill prst="dashUpDiag">
              <a:fgClr>
                <a:srgbClr val="00FF00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065" name="Line 33"/>
            <p:cNvSpPr>
              <a:spLocks noChangeShapeType="1"/>
            </p:cNvSpPr>
            <p:nvPr/>
          </p:nvSpPr>
          <p:spPr bwMode="auto">
            <a:xfrm flipH="1">
              <a:off x="4905" y="2768"/>
              <a:ext cx="16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4" name="Obdélník 33"/>
          <p:cNvSpPr/>
          <p:nvPr/>
        </p:nvSpPr>
        <p:spPr>
          <a:xfrm>
            <a:off x="755650" y="549275"/>
            <a:ext cx="7777163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cap="all" dirty="0">
                <a:latin typeface="+mn-lt"/>
                <a:cs typeface="+mn-cs"/>
              </a:rPr>
              <a:t>Definování segmentu turistického ruchu v klasifikačním schématu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889000"/>
            <a:ext cx="8229600" cy="1387872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altLang="cs-CZ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PRODUKTY A PROGRAMY </a:t>
            </a:r>
            <a:r>
              <a:rPr lang="cs-CZ" altLang="cs-CZ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cs-CZ" altLang="cs-CZ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cs-CZ" altLang="cs-CZ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CESTOVNÍHO </a:t>
            </a:r>
            <a:r>
              <a:rPr lang="cs-CZ" altLang="cs-CZ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RUCHU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276475"/>
            <a:ext cx="8229600" cy="2952750"/>
          </a:xfrm>
        </p:spPr>
        <p:txBody>
          <a:bodyPr rtlCol="0">
            <a:normAutofit/>
          </a:bodyPr>
          <a:lstStyle/>
          <a:p>
            <a:pPr indent="-432000" fontAlgn="auto">
              <a:spcBef>
                <a:spcPts val="1200"/>
              </a:spcBef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PRODUKTEM</a:t>
            </a:r>
            <a:r>
              <a:rPr lang="cs-CZ" altLang="cs-CZ" sz="2400" b="1" dirty="0">
                <a:solidFill>
                  <a:srgbClr val="FFFF00"/>
                </a:solidFill>
              </a:rPr>
              <a:t> </a:t>
            </a:r>
            <a:r>
              <a:rPr lang="cs-CZ" altLang="cs-CZ" sz="2400" b="1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cestovního ruchu se rozumí obchodovatelná nabídka zajištění programu a potřeb nebo služeb pro jeho uskutečnění</a:t>
            </a:r>
            <a:r>
              <a:rPr lang="cs-CZ" altLang="cs-CZ" sz="240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altLang="cs-CZ" sz="2400" b="1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(včetně nebo s možností variantního výběru).</a:t>
            </a:r>
            <a:r>
              <a:rPr lang="cs-CZ" altLang="cs-CZ" sz="240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indent="-432000" fontAlgn="auto">
              <a:spcBef>
                <a:spcPts val="1200"/>
              </a:spcBef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PROGRAMEM</a:t>
            </a:r>
            <a:r>
              <a:rPr lang="cs-CZ" altLang="cs-C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altLang="cs-CZ" sz="2400" b="1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cestovního ruchu se rozumí aktivní nebo pasivní činnost určená pro využití ve volném čase.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 bwMode="auto">
          <a:xfrm>
            <a:off x="468313" y="765175"/>
            <a:ext cx="8229600" cy="6477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cs-CZ" sz="2800" smtClean="0">
                <a:solidFill>
                  <a:schemeClr val="tx1"/>
                </a:solidFill>
                <a:effectLst/>
                <a:latin typeface="Tahoma" pitchFamily="34" charset="0"/>
              </a:rPr>
              <a:t>POSTUP TVORBY A REALIZACE PRODUKTU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276475"/>
            <a:ext cx="84978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 bwMode="auto">
          <a:xfrm>
            <a:off x="539552" y="260648"/>
            <a:ext cx="8065591" cy="5588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cs-CZ" sz="3200" b="0" dirty="0" smtClean="0">
                <a:solidFill>
                  <a:schemeClr val="tx1"/>
                </a:solidFill>
                <a:effectLst/>
              </a:rPr>
              <a:t>SCHÉMA PŘÍPRAVY A REALIZACE PRODUKTU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/>
          <a:srcRect r="1782" b="7655"/>
          <a:stretch>
            <a:fillRect/>
          </a:stretch>
        </p:blipFill>
        <p:spPr bwMode="auto">
          <a:xfrm>
            <a:off x="971600" y="908720"/>
            <a:ext cx="7272337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83568" y="1268760"/>
            <a:ext cx="7510463" cy="4349752"/>
            <a:chOff x="435" y="1129"/>
            <a:chExt cx="4731" cy="2740"/>
          </a:xfrm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669" y="1129"/>
              <a:ext cx="4450" cy="2457"/>
            </a:xfrm>
            <a:custGeom>
              <a:avLst/>
              <a:gdLst>
                <a:gd name="T0" fmla="*/ 0 w 5925"/>
                <a:gd name="T1" fmla="*/ 0 h 2895"/>
                <a:gd name="T2" fmla="*/ 0 w 5925"/>
                <a:gd name="T3" fmla="*/ 1275 h 2895"/>
                <a:gd name="T4" fmla="*/ 1416 w 5925"/>
                <a:gd name="T5" fmla="*/ 1275 h 28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25" h="2895">
                  <a:moveTo>
                    <a:pt x="0" y="0"/>
                  </a:moveTo>
                  <a:lnTo>
                    <a:pt x="0" y="2895"/>
                  </a:lnTo>
                  <a:lnTo>
                    <a:pt x="5925" y="2895"/>
                  </a:lnTo>
                </a:path>
              </a:pathLst>
            </a:custGeom>
            <a:noFill/>
            <a:ln w="38100" cmpd="sng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782" y="1250"/>
              <a:ext cx="4274" cy="2148"/>
            </a:xfrm>
            <a:custGeom>
              <a:avLst/>
              <a:gdLst>
                <a:gd name="T0" fmla="*/ 0 w 6828"/>
                <a:gd name="T1" fmla="*/ 0 h 2476"/>
                <a:gd name="T2" fmla="*/ 6 w 6828"/>
                <a:gd name="T3" fmla="*/ 517 h 2476"/>
                <a:gd name="T4" fmla="*/ 30 w 6828"/>
                <a:gd name="T5" fmla="*/ 796 h 2476"/>
                <a:gd name="T6" fmla="*/ 100 w 6828"/>
                <a:gd name="T7" fmla="*/ 992 h 2476"/>
                <a:gd name="T8" fmla="*/ 317 w 6828"/>
                <a:gd name="T9" fmla="*/ 1143 h 2476"/>
                <a:gd name="T10" fmla="*/ 511 w 6828"/>
                <a:gd name="T11" fmla="*/ 1202 h 2476"/>
                <a:gd name="T12" fmla="*/ 656 w 6828"/>
                <a:gd name="T13" fmla="*/ 1216 h 24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28" h="2476">
                  <a:moveTo>
                    <a:pt x="0" y="0"/>
                  </a:moveTo>
                  <a:cubicBezTo>
                    <a:pt x="6" y="389"/>
                    <a:pt x="8" y="782"/>
                    <a:pt x="60" y="1052"/>
                  </a:cubicBezTo>
                  <a:cubicBezTo>
                    <a:pt x="112" y="1321"/>
                    <a:pt x="153" y="1460"/>
                    <a:pt x="315" y="1621"/>
                  </a:cubicBezTo>
                  <a:cubicBezTo>
                    <a:pt x="477" y="1782"/>
                    <a:pt x="538" y="1899"/>
                    <a:pt x="1035" y="2017"/>
                  </a:cubicBezTo>
                  <a:cubicBezTo>
                    <a:pt x="1532" y="2134"/>
                    <a:pt x="2587" y="2255"/>
                    <a:pt x="3300" y="2326"/>
                  </a:cubicBezTo>
                  <a:cubicBezTo>
                    <a:pt x="4013" y="2397"/>
                    <a:pt x="4725" y="2421"/>
                    <a:pt x="5313" y="2446"/>
                  </a:cubicBezTo>
                  <a:cubicBezTo>
                    <a:pt x="5901" y="2471"/>
                    <a:pt x="6513" y="2470"/>
                    <a:pt x="6828" y="2476"/>
                  </a:cubicBezTo>
                </a:path>
              </a:pathLst>
            </a:custGeom>
            <a:noFill/>
            <a:ln w="76200" cmpd="sng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866" y="1144"/>
              <a:ext cx="553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 dirty="0">
                  <a:latin typeface="Arial" charset="0"/>
                </a:rPr>
                <a:t>nové náměty</a:t>
              </a:r>
            </a:p>
          </p:txBody>
        </p: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866" y="1757"/>
              <a:ext cx="107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latin typeface="Arial" charset="0"/>
                </a:rPr>
                <a:t>hodnocení a třídění námětů</a:t>
              </a: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1063" y="2295"/>
              <a:ext cx="1059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latin typeface="Arial" charset="0"/>
                </a:rPr>
                <a:t>analýza proveditelnosti</a:t>
              </a: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2988" y="2933"/>
              <a:ext cx="678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latin typeface="Arial" charset="0"/>
                </a:rPr>
                <a:t>UVEDENÍ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latin typeface="Arial" charset="0"/>
                </a:rPr>
                <a:t>NA TRH</a:t>
              </a: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2136" y="2915"/>
              <a:ext cx="712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latin typeface="Arial" charset="0"/>
                </a:rPr>
                <a:t>testování</a:t>
              </a: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1479" y="2725"/>
              <a:ext cx="824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latin typeface="Arial" charset="0"/>
                </a:rPr>
                <a:t>zpracování</a:t>
              </a: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2378" y="3697"/>
              <a:ext cx="441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 dirty="0">
                  <a:latin typeface="Arial" charset="0"/>
                </a:rPr>
                <a:t>čas</a:t>
              </a:r>
              <a:endParaRPr lang="cs-CZ" altLang="cs-CZ" sz="1800" dirty="0">
                <a:latin typeface="Arial" charset="0"/>
              </a:endParaRPr>
            </a:p>
          </p:txBody>
        </p:sp>
        <p:sp>
          <p:nvSpPr>
            <p:cNvPr id="12" name="WordArt 15"/>
            <p:cNvSpPr>
              <a:spLocks noChangeArrowheads="1" noChangeShapeType="1" noTextEdit="1"/>
            </p:cNvSpPr>
            <p:nvPr/>
          </p:nvSpPr>
          <p:spPr bwMode="auto">
            <a:xfrm rot="16200000">
              <a:off x="-228" y="2038"/>
              <a:ext cx="1467" cy="14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10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produkty cestovního ruchu</a:t>
              </a: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4001" y="3016"/>
              <a:ext cx="91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latin typeface="Arial" charset="0"/>
                </a:rPr>
                <a:t>REALIZACE PRODUKTU</a:t>
              </a:r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1793" y="1192"/>
              <a:ext cx="1907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400" b="1" dirty="0">
                  <a:solidFill>
                    <a:srgbClr val="FF0000"/>
                  </a:solidFill>
                  <a:latin typeface="Arial" charset="0"/>
                </a:rPr>
                <a:t>METODY MENTÁLNÍ ANALÝZY</a:t>
              </a:r>
              <a:endParaRPr lang="cs-CZ" altLang="cs-CZ" sz="240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1954" y="1917"/>
              <a:ext cx="1606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400" b="1" dirty="0">
                  <a:solidFill>
                    <a:srgbClr val="FF0000"/>
                  </a:solidFill>
                  <a:latin typeface="Arial" charset="0"/>
                </a:rPr>
                <a:t>METODY PROJEKTOVÁNÍ</a:t>
              </a:r>
              <a:endParaRPr lang="cs-CZ" altLang="cs-CZ" sz="240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3304" y="2019"/>
              <a:ext cx="1862" cy="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400" b="1" dirty="0">
                  <a:solidFill>
                    <a:srgbClr val="FF0000"/>
                  </a:solidFill>
                  <a:latin typeface="Arial" charset="0"/>
                </a:rPr>
                <a:t>LOGISTICKÉ  POSTUPY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400" b="1" dirty="0">
                  <a:solidFill>
                    <a:srgbClr val="FF0000"/>
                  </a:solidFill>
                  <a:latin typeface="Arial" charset="0"/>
                </a:rPr>
                <a:t>A TECHNOLOGIE</a:t>
              </a:r>
              <a:endParaRPr lang="cs-CZ" altLang="cs-CZ" sz="240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7" name="AutoShape 21"/>
            <p:cNvSpPr>
              <a:spLocks/>
            </p:cNvSpPr>
            <p:nvPr/>
          </p:nvSpPr>
          <p:spPr bwMode="auto">
            <a:xfrm rot="19848235">
              <a:off x="1585" y="1198"/>
              <a:ext cx="110" cy="637"/>
            </a:xfrm>
            <a:prstGeom prst="rightBrace">
              <a:avLst>
                <a:gd name="adj1" fmla="val 48258"/>
                <a:gd name="adj2" fmla="val 50069"/>
              </a:avLst>
            </a:prstGeom>
            <a:noFill/>
            <a:ln w="57150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600">
                <a:latin typeface="Arial" charset="0"/>
              </a:endParaRPr>
            </a:p>
          </p:txBody>
        </p:sp>
        <p:sp>
          <p:nvSpPr>
            <p:cNvPr id="18" name="AutoShape 22"/>
            <p:cNvSpPr>
              <a:spLocks/>
            </p:cNvSpPr>
            <p:nvPr/>
          </p:nvSpPr>
          <p:spPr bwMode="auto">
            <a:xfrm rot="17627962">
              <a:off x="2161" y="2060"/>
              <a:ext cx="160" cy="858"/>
            </a:xfrm>
            <a:prstGeom prst="rightBrace">
              <a:avLst>
                <a:gd name="adj1" fmla="val 44687"/>
                <a:gd name="adj2" fmla="val 50000"/>
              </a:avLst>
            </a:prstGeom>
            <a:noFill/>
            <a:ln w="57150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600">
                <a:latin typeface="Arial" charset="0"/>
              </a:endParaRPr>
            </a:p>
          </p:txBody>
        </p:sp>
        <p:sp>
          <p:nvSpPr>
            <p:cNvPr id="19" name="AutoShape 23"/>
            <p:cNvSpPr>
              <a:spLocks/>
            </p:cNvSpPr>
            <p:nvPr/>
          </p:nvSpPr>
          <p:spPr bwMode="auto">
            <a:xfrm rot="16463655">
              <a:off x="3815" y="2119"/>
              <a:ext cx="190" cy="1438"/>
            </a:xfrm>
            <a:prstGeom prst="rightBrace">
              <a:avLst>
                <a:gd name="adj1" fmla="val 63070"/>
                <a:gd name="adj2" fmla="val 50000"/>
              </a:avLst>
            </a:prstGeom>
            <a:noFill/>
            <a:ln w="57150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6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65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910264" cy="79208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cs-CZ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VOLBA NÁMĚTŮ PRODUKTU</a:t>
            </a:r>
            <a:endParaRPr lang="cs-CZ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971600" y="1772816"/>
            <a:ext cx="7272808" cy="264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937" lvl="0" indent="-3429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b="1" cap="all" dirty="0" err="1">
                <a:solidFill>
                  <a:srgbClr val="404040"/>
                </a:solidFill>
                <a:latin typeface="Trebuchet MS"/>
                <a:cs typeface="+mn-cs"/>
              </a:rPr>
              <a:t>Výběr</a:t>
            </a:r>
            <a:r>
              <a:rPr lang="en-US" sz="2400" b="1" cap="all" dirty="0">
                <a:solidFill>
                  <a:srgbClr val="404040"/>
                </a:solidFill>
                <a:latin typeface="Trebuchet MS"/>
                <a:cs typeface="+mn-cs"/>
              </a:rPr>
              <a:t> </a:t>
            </a:r>
            <a:r>
              <a:rPr lang="en-US" sz="2400" b="1" cap="all" dirty="0" err="1">
                <a:solidFill>
                  <a:srgbClr val="404040"/>
                </a:solidFill>
                <a:latin typeface="Trebuchet MS"/>
                <a:cs typeface="+mn-cs"/>
              </a:rPr>
              <a:t>témat</a:t>
            </a:r>
            <a:r>
              <a:rPr lang="en-US" sz="2400" b="1" cap="all" dirty="0">
                <a:solidFill>
                  <a:srgbClr val="404040"/>
                </a:solidFill>
                <a:latin typeface="Trebuchet MS"/>
                <a:cs typeface="+mn-cs"/>
              </a:rPr>
              <a:t> je </a:t>
            </a:r>
            <a:r>
              <a:rPr lang="en-US" sz="2400" b="1" cap="all" dirty="0" err="1">
                <a:solidFill>
                  <a:srgbClr val="404040"/>
                </a:solidFill>
                <a:latin typeface="Trebuchet MS"/>
                <a:cs typeface="+mn-cs"/>
              </a:rPr>
              <a:t>jedním</a:t>
            </a:r>
            <a:r>
              <a:rPr lang="en-US" sz="2400" b="1" cap="all" dirty="0">
                <a:solidFill>
                  <a:srgbClr val="404040"/>
                </a:solidFill>
                <a:latin typeface="Trebuchet MS"/>
                <a:cs typeface="+mn-cs"/>
              </a:rPr>
              <a:t> z </a:t>
            </a:r>
            <a:r>
              <a:rPr lang="en-US" sz="2400" b="1" cap="all" dirty="0" err="1">
                <a:solidFill>
                  <a:srgbClr val="404040"/>
                </a:solidFill>
                <a:latin typeface="Trebuchet MS"/>
                <a:cs typeface="+mn-cs"/>
              </a:rPr>
              <a:t>klíčových</a:t>
            </a:r>
            <a:r>
              <a:rPr lang="en-US" sz="2400" b="1" cap="all" dirty="0">
                <a:solidFill>
                  <a:srgbClr val="404040"/>
                </a:solidFill>
                <a:latin typeface="Trebuchet MS"/>
                <a:cs typeface="+mn-cs"/>
              </a:rPr>
              <a:t> </a:t>
            </a:r>
            <a:r>
              <a:rPr lang="en-US" sz="2400" b="1" cap="all" dirty="0" err="1">
                <a:solidFill>
                  <a:srgbClr val="404040"/>
                </a:solidFill>
                <a:latin typeface="Trebuchet MS"/>
                <a:cs typeface="+mn-cs"/>
              </a:rPr>
              <a:t>kroků</a:t>
            </a:r>
            <a:r>
              <a:rPr lang="en-US" sz="2400" b="1" cap="all" dirty="0">
                <a:solidFill>
                  <a:srgbClr val="404040"/>
                </a:solidFill>
                <a:latin typeface="Trebuchet MS"/>
                <a:cs typeface="+mn-cs"/>
              </a:rPr>
              <a:t> </a:t>
            </a:r>
            <a:r>
              <a:rPr lang="en-US" sz="2400" b="1" cap="all" dirty="0" err="1">
                <a:solidFill>
                  <a:srgbClr val="404040"/>
                </a:solidFill>
                <a:latin typeface="Trebuchet MS"/>
                <a:cs typeface="+mn-cs"/>
              </a:rPr>
              <a:t>při</a:t>
            </a:r>
            <a:r>
              <a:rPr lang="en-US" sz="2400" b="1" cap="all" dirty="0">
                <a:solidFill>
                  <a:srgbClr val="404040"/>
                </a:solidFill>
                <a:latin typeface="Trebuchet MS"/>
                <a:cs typeface="+mn-cs"/>
              </a:rPr>
              <a:t> </a:t>
            </a:r>
            <a:r>
              <a:rPr lang="en-US" sz="2400" b="1" cap="all" dirty="0" err="1">
                <a:solidFill>
                  <a:srgbClr val="404040"/>
                </a:solidFill>
                <a:latin typeface="Trebuchet MS"/>
                <a:cs typeface="+mn-cs"/>
              </a:rPr>
              <a:t>přípravě</a:t>
            </a:r>
            <a:r>
              <a:rPr lang="en-US" sz="2400" b="1" cap="all" dirty="0">
                <a:solidFill>
                  <a:srgbClr val="404040"/>
                </a:solidFill>
                <a:latin typeface="Trebuchet MS"/>
                <a:cs typeface="+mn-cs"/>
              </a:rPr>
              <a:t> </a:t>
            </a:r>
            <a:r>
              <a:rPr lang="en-US" sz="2400" b="1" cap="all" dirty="0" err="1">
                <a:solidFill>
                  <a:srgbClr val="404040"/>
                </a:solidFill>
                <a:latin typeface="Trebuchet MS"/>
                <a:cs typeface="+mn-cs"/>
              </a:rPr>
              <a:t>produktů</a:t>
            </a:r>
            <a:r>
              <a:rPr lang="en-US" sz="2400" b="1" cap="all" dirty="0">
                <a:solidFill>
                  <a:srgbClr val="404040"/>
                </a:solidFill>
                <a:latin typeface="Trebuchet MS"/>
                <a:cs typeface="+mn-cs"/>
              </a:rPr>
              <a:t> </a:t>
            </a:r>
            <a:r>
              <a:rPr lang="en-US" sz="2400" b="1" cap="all" dirty="0" err="1">
                <a:solidFill>
                  <a:srgbClr val="404040"/>
                </a:solidFill>
                <a:latin typeface="Trebuchet MS"/>
                <a:cs typeface="+mn-cs"/>
              </a:rPr>
              <a:t>cestovního</a:t>
            </a:r>
            <a:r>
              <a:rPr lang="en-US" sz="2400" b="1" cap="all" dirty="0">
                <a:solidFill>
                  <a:srgbClr val="404040"/>
                </a:solidFill>
                <a:latin typeface="Trebuchet MS"/>
                <a:cs typeface="+mn-cs"/>
              </a:rPr>
              <a:t> </a:t>
            </a:r>
            <a:r>
              <a:rPr lang="en-US" sz="2400" b="1" cap="all" dirty="0" err="1">
                <a:solidFill>
                  <a:srgbClr val="404040"/>
                </a:solidFill>
                <a:latin typeface="Trebuchet MS"/>
                <a:cs typeface="+mn-cs"/>
              </a:rPr>
              <a:t>ruchu</a:t>
            </a:r>
            <a:r>
              <a:rPr lang="en-US" sz="2400" b="1" cap="all" dirty="0">
                <a:solidFill>
                  <a:srgbClr val="404040"/>
                </a:solidFill>
                <a:latin typeface="Trebuchet MS"/>
                <a:cs typeface="+mn-cs"/>
              </a:rPr>
              <a:t>. </a:t>
            </a:r>
            <a:endParaRPr lang="cs-CZ" sz="2400" b="1" cap="all" dirty="0">
              <a:solidFill>
                <a:srgbClr val="404040"/>
              </a:solidFill>
              <a:latin typeface="Trebuchet MS"/>
              <a:cs typeface="+mn-cs"/>
            </a:endParaRPr>
          </a:p>
          <a:p>
            <a:pPr marL="388937" lvl="0" indent="-3429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400" b="1" cap="all" dirty="0">
                <a:solidFill>
                  <a:srgbClr val="404040"/>
                </a:solidFill>
                <a:latin typeface="Trebuchet MS"/>
                <a:cs typeface="+mn-cs"/>
              </a:rPr>
              <a:t>Zaměření na specifický trh – cílovou skupinu</a:t>
            </a:r>
          </a:p>
          <a:p>
            <a:pPr marL="388937" lvl="0" indent="-3429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400" b="1" cap="all" dirty="0">
                <a:solidFill>
                  <a:srgbClr val="404040"/>
                </a:solidFill>
                <a:latin typeface="Trebuchet MS"/>
                <a:cs typeface="+mn-cs"/>
              </a:rPr>
              <a:t>METODY MENTÁLNÍ ANALÝZY</a:t>
            </a:r>
          </a:p>
          <a:p>
            <a:pPr marL="388937" lvl="0" indent="-3429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400" b="1" cap="all" dirty="0">
                <a:solidFill>
                  <a:srgbClr val="404040"/>
                </a:solidFill>
                <a:latin typeface="Trebuchet MS"/>
                <a:cs typeface="+mn-cs"/>
              </a:rPr>
              <a:t>Metody tvůrčího myšlení </a:t>
            </a:r>
          </a:p>
        </p:txBody>
      </p:sp>
    </p:spTree>
    <p:extLst>
      <p:ext uri="{BB962C8B-B14F-4D97-AF65-F5344CB8AC3E}">
        <p14:creationId xmlns:p14="http://schemas.microsoft.com/office/powerpoint/2010/main" val="177226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692150"/>
            <a:ext cx="8208963" cy="5976938"/>
          </a:xfrm>
          <a:solidFill>
            <a:schemeClr val="bg1"/>
          </a:solidFill>
          <a:ln>
            <a:solidFill>
              <a:srgbClr val="002060"/>
            </a:solidFill>
          </a:ln>
        </p:spPr>
        <p:txBody>
          <a:bodyPr rtlCol="0">
            <a:normAutofit/>
          </a:bodyPr>
          <a:lstStyle/>
          <a:p>
            <a:pPr indent="-182880" fontAlgn="auto">
              <a:lnSpc>
                <a:spcPct val="80000"/>
              </a:lnSpc>
              <a:buClr>
                <a:schemeClr val="tx1"/>
              </a:buClr>
              <a:buSzPct val="120000"/>
              <a:buFont typeface="Wingdings" pitchFamily="2" charset="2"/>
              <a:buChar char="v"/>
              <a:defRPr/>
            </a:pPr>
            <a:r>
              <a:rPr lang="cs-CZ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Kde se nachází daný stát, město, lokalita ?</a:t>
            </a:r>
          </a:p>
          <a:p>
            <a:pPr indent="-182880" fontAlgn="auto">
              <a:lnSpc>
                <a:spcPct val="80000"/>
              </a:lnSpc>
              <a:buClr>
                <a:schemeClr val="tx1"/>
              </a:buClr>
              <a:buSzPct val="120000"/>
              <a:buFont typeface="Wingdings" pitchFamily="2" charset="2"/>
              <a:buChar char="v"/>
              <a:defRPr/>
            </a:pPr>
            <a:r>
              <a:rPr lang="cs-CZ" altLang="cs-CZ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Jaký je charakter klimatu? Kdy je nejvhodnější období pro </a:t>
            </a:r>
            <a:r>
              <a:rPr lang="cs-CZ" altLang="cs-CZ" sz="2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návštěvu?Jaké</a:t>
            </a:r>
            <a:r>
              <a:rPr lang="cs-CZ" altLang="cs-CZ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je vhodné oblečení ?</a:t>
            </a:r>
          </a:p>
          <a:p>
            <a:pPr indent="-182880" fontAlgn="auto">
              <a:lnSpc>
                <a:spcPct val="80000"/>
              </a:lnSpc>
              <a:buClr>
                <a:schemeClr val="tx1"/>
              </a:buClr>
              <a:buSzPct val="120000"/>
              <a:buFont typeface="Wingdings" pitchFamily="2" charset="2"/>
              <a:buChar char="v"/>
              <a:defRPr/>
            </a:pP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Jaký je oficiální jazyk? Jak se lze dorozumět ?</a:t>
            </a:r>
          </a:p>
          <a:p>
            <a:pPr indent="-182880" fontAlgn="auto">
              <a:lnSpc>
                <a:spcPct val="80000"/>
              </a:lnSpc>
              <a:buClr>
                <a:schemeClr val="tx1"/>
              </a:buClr>
              <a:buSzPct val="120000"/>
              <a:buFont typeface="Wingdings" pitchFamily="2" charset="2"/>
              <a:buChar char="v"/>
              <a:defRPr/>
            </a:pPr>
            <a:r>
              <a:rPr lang="cs-CZ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Jaký druh veřejné dopravy lze využít? Kde jsou půjčovny aut a turistické přepravní agentury? Jaké nabízejí služby ?</a:t>
            </a:r>
          </a:p>
          <a:p>
            <a:pPr indent="-182880" fontAlgn="auto">
              <a:lnSpc>
                <a:spcPct val="80000"/>
              </a:lnSpc>
              <a:buClr>
                <a:schemeClr val="tx1"/>
              </a:buClr>
              <a:buSzPct val="120000"/>
              <a:buFont typeface="Wingdings" pitchFamily="2" charset="2"/>
              <a:buChar char="v"/>
              <a:defRPr/>
            </a:pPr>
            <a:r>
              <a:rPr lang="cs-CZ" alt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Jaké jsou možnosti ubytování? Jaké jsou kategorie a služby ubytovacích  zařízení a jak jsou drahé ?</a:t>
            </a:r>
          </a:p>
          <a:p>
            <a:pPr indent="-182880" fontAlgn="auto">
              <a:lnSpc>
                <a:spcPct val="80000"/>
              </a:lnSpc>
              <a:buClr>
                <a:schemeClr val="tx1"/>
              </a:buClr>
              <a:buSzPct val="120000"/>
              <a:buFont typeface="Wingdings" pitchFamily="2" charset="2"/>
              <a:buChar char="v"/>
              <a:defRPr/>
            </a:pP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Jaké jsou možnosti stravování? Jaká je typická kuchyně ?</a:t>
            </a:r>
          </a:p>
          <a:p>
            <a:pPr indent="-182880" fontAlgn="auto">
              <a:lnSpc>
                <a:spcPct val="80000"/>
              </a:lnSpc>
              <a:buClr>
                <a:schemeClr val="tx1"/>
              </a:buClr>
              <a:buSzPct val="120000"/>
              <a:buFont typeface="Wingdings" pitchFamily="2" charset="2"/>
              <a:buChar char="v"/>
              <a:defRPr/>
            </a:pPr>
            <a:r>
              <a:rPr lang="cs-CZ" altLang="cs-CZ" sz="2000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Existují cestovní agentury a jaké služby nabízejí ?</a:t>
            </a:r>
          </a:p>
          <a:p>
            <a:pPr indent="-182880" fontAlgn="auto">
              <a:lnSpc>
                <a:spcPct val="80000"/>
              </a:lnSpc>
              <a:buClr>
                <a:schemeClr val="tx1"/>
              </a:buClr>
              <a:buSzPct val="120000"/>
              <a:buFont typeface="Wingdings" pitchFamily="2" charset="2"/>
              <a:buChar char="v"/>
              <a:defRPr/>
            </a:pPr>
            <a:r>
              <a:rPr lang="cs-CZ" altLang="cs-CZ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Kde jsou banky a směnárny? Jaké druhy kreditních karet, cestovních šeků a valut se akceptují ?</a:t>
            </a:r>
          </a:p>
          <a:p>
            <a:pPr indent="-182880" fontAlgn="auto">
              <a:lnSpc>
                <a:spcPct val="80000"/>
              </a:lnSpc>
              <a:buClr>
                <a:schemeClr val="tx1"/>
              </a:buClr>
              <a:buSzPct val="120000"/>
              <a:buFont typeface="Wingdings" pitchFamily="2" charset="2"/>
              <a:buChar char="v"/>
              <a:defRPr/>
            </a:pPr>
            <a:r>
              <a:rPr lang="cs-CZ" altLang="cs-CZ" sz="2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Jaké v oblasti existují turistické, kulturní a přírodní atrakce? Jak jsou dostupné? Jaké je vstupné? Jaká je návštěvní doba? Je zajištěna průvodcovská služba a v jaké řeči ?</a:t>
            </a:r>
          </a:p>
          <a:p>
            <a:pPr indent="-182880" fontAlgn="auto">
              <a:lnSpc>
                <a:spcPct val="80000"/>
              </a:lnSpc>
              <a:buClr>
                <a:schemeClr val="tx1"/>
              </a:buClr>
              <a:buSzPct val="120000"/>
              <a:buFont typeface="Wingdings" pitchFamily="2" charset="2"/>
              <a:buChar char="v"/>
              <a:defRPr/>
            </a:pP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Kde jsou umístěny bezpečnostní služby (policie), zdravotnická zařízení (nemocnice, ambulance, záchranné služby) a zastupitelské úřady? Jaká   jsou jejich telefonní čísla ? </a:t>
            </a:r>
          </a:p>
          <a:p>
            <a:pPr indent="-182880" fontAlgn="auto">
              <a:lnSpc>
                <a:spcPct val="80000"/>
              </a:lnSpc>
              <a:buClr>
                <a:schemeClr val="tx1"/>
              </a:buClr>
              <a:buSzPct val="120000"/>
              <a:buFont typeface="Wingdings" pitchFamily="2" charset="2"/>
              <a:buChar char="v"/>
              <a:defRPr/>
            </a:pPr>
            <a:r>
              <a:rPr lang="cs-CZ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Kde jsou nákupní střediska, tržnice, prodejny suvenýrů apod.?       Kdy mají otevřeno ?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971550" y="188913"/>
            <a:ext cx="7432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altLang="cs-CZ" sz="2400" b="1">
                <a:solidFill>
                  <a:srgbClr val="FF3300"/>
                </a:solidFill>
                <a:latin typeface="Arial Black" pitchFamily="34" charset="0"/>
              </a:rPr>
              <a:t>PŘÍKLADY MOŽNÝCH DOTAZŮ UŽIVATELŮ</a:t>
            </a:r>
            <a:r>
              <a:rPr lang="cs-CZ" altLang="cs-CZ" sz="1800">
                <a:solidFill>
                  <a:srgbClr val="FF3300"/>
                </a:solidFill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14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nimBg="1"/>
      <p:bldP spid="6144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899591" y="908720"/>
            <a:ext cx="7560841" cy="4955491"/>
            <a:chOff x="-186433" y="-6350"/>
            <a:chExt cx="5787133" cy="3264820"/>
          </a:xfrm>
          <a:solidFill>
            <a:schemeClr val="accent3">
              <a:lumMod val="40000"/>
              <a:lumOff val="60000"/>
            </a:schemeClr>
          </a:solidFill>
        </p:grpSpPr>
        <p:grpSp>
          <p:nvGrpSpPr>
            <p:cNvPr id="4" name="Skupina 3"/>
            <p:cNvGrpSpPr/>
            <p:nvPr/>
          </p:nvGrpSpPr>
          <p:grpSpPr>
            <a:xfrm>
              <a:off x="0" y="1179674"/>
              <a:ext cx="5600700" cy="600075"/>
              <a:chOff x="0" y="36674"/>
              <a:chExt cx="5600700" cy="600075"/>
            </a:xfrm>
            <a:grpFill/>
          </p:grpSpPr>
          <p:sp>
            <p:nvSpPr>
              <p:cNvPr id="20" name="Textové pole 4"/>
              <p:cNvSpPr txBox="1">
                <a:spLocks noChangeArrowheads="1"/>
              </p:cNvSpPr>
              <p:nvPr/>
            </p:nvSpPr>
            <p:spPr bwMode="auto">
              <a:xfrm>
                <a:off x="89145" y="84114"/>
                <a:ext cx="1763017" cy="3795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45720" rIns="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sz="1400" b="1" dirty="0" smtClean="0">
                    <a:solidFill>
                      <a:srgbClr val="FF0000"/>
                    </a:solidFill>
                    <a:effectLst/>
                    <a:latin typeface="Arial"/>
                    <a:ea typeface="Calibri"/>
                    <a:cs typeface="Times New Roman"/>
                  </a:rPr>
                  <a:t>UVNITŘ ORGANIZACE</a:t>
                </a:r>
                <a:endParaRPr lang="cs-CZ" sz="1400" b="1" dirty="0">
                  <a:solidFill>
                    <a:srgbClr val="FF0000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sz="1400" b="1" dirty="0" smtClean="0">
                    <a:solidFill>
                      <a:srgbClr val="FF0000"/>
                    </a:solidFill>
                    <a:effectLst/>
                    <a:latin typeface="Arial"/>
                    <a:ea typeface="Calibri"/>
                    <a:cs typeface="Times New Roman"/>
                  </a:rPr>
                  <a:t>MIMO ORGANIZACI</a:t>
                </a:r>
                <a:endParaRPr lang="cs-CZ" sz="1400" b="1" dirty="0">
                  <a:solidFill>
                    <a:srgbClr val="FF0000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21" name="Přímá spojnice 20"/>
              <p:cNvCxnSpPr/>
              <p:nvPr/>
            </p:nvCxnSpPr>
            <p:spPr>
              <a:xfrm>
                <a:off x="0" y="285750"/>
                <a:ext cx="560070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B050"/>
                </a:solidFill>
                <a:prstDash val="solid"/>
              </a:ln>
              <a:effectLst/>
            </p:spPr>
          </p:cxnSp>
          <p:sp>
            <p:nvSpPr>
              <p:cNvPr id="22" name="Textové pole 2"/>
              <p:cNvSpPr txBox="1">
                <a:spLocks noChangeArrowheads="1"/>
              </p:cNvSpPr>
              <p:nvPr/>
            </p:nvSpPr>
            <p:spPr bwMode="auto">
              <a:xfrm>
                <a:off x="2073305" y="36674"/>
                <a:ext cx="992079" cy="600075"/>
              </a:xfrm>
              <a:prstGeom prst="rect">
                <a:avLst/>
              </a:prstGeom>
              <a:grp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36000" tIns="45720" rIns="3600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cs-CZ" sz="1600" b="1" dirty="0" smtClean="0">
                    <a:solidFill>
                      <a:srgbClr val="0070C0"/>
                    </a:solidFill>
                    <a:effectLst/>
                    <a:latin typeface="Arial"/>
                    <a:ea typeface="Calibri"/>
                    <a:cs typeface="Times New Roman"/>
                  </a:rPr>
                  <a:t>TÉMATA NOVÝCH PRODUKTŮ</a:t>
                </a:r>
                <a:endParaRPr lang="cs-CZ" sz="16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5" name="Čárový popisek 1 4"/>
            <p:cNvSpPr/>
            <p:nvPr/>
          </p:nvSpPr>
          <p:spPr>
            <a:xfrm>
              <a:off x="1246572" y="-6350"/>
              <a:ext cx="2449128" cy="257175"/>
            </a:xfrm>
            <a:prstGeom prst="borderCallout1">
              <a:avLst>
                <a:gd name="adj1" fmla="val 100232"/>
                <a:gd name="adj2" fmla="val 49839"/>
                <a:gd name="adj3" fmla="val 452792"/>
                <a:gd name="adj4" fmla="val 50993"/>
              </a:avLst>
            </a:prstGeom>
            <a:grpFill/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s-CZ" sz="1400" b="1" dirty="0">
                  <a:solidFill>
                    <a:srgbClr val="222222"/>
                  </a:solidFill>
                  <a:effectLst/>
                  <a:latin typeface="Arial"/>
                  <a:ea typeface="Calibri"/>
                  <a:cs typeface="Times New Roman"/>
                </a:rPr>
                <a:t>MANAGEMENT </a:t>
              </a:r>
              <a:r>
                <a:rPr lang="cs-CZ" sz="1400" b="1" dirty="0" smtClean="0">
                  <a:solidFill>
                    <a:srgbClr val="222222"/>
                  </a:solidFill>
                  <a:effectLst/>
                  <a:latin typeface="Arial"/>
                  <a:ea typeface="Calibri"/>
                  <a:cs typeface="Times New Roman"/>
                </a:rPr>
                <a:t>ORGANIZACE</a:t>
              </a:r>
              <a:endParaRPr lang="cs-CZ" sz="1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" name="Čárový popisek 1 5"/>
            <p:cNvSpPr/>
            <p:nvPr/>
          </p:nvSpPr>
          <p:spPr>
            <a:xfrm>
              <a:off x="3065385" y="373178"/>
              <a:ext cx="1756023" cy="257175"/>
            </a:xfrm>
            <a:prstGeom prst="borderCallout1">
              <a:avLst>
                <a:gd name="adj1" fmla="val 103935"/>
                <a:gd name="adj2" fmla="val 27657"/>
                <a:gd name="adj3" fmla="val 305093"/>
                <a:gd name="adj4" fmla="val -20657"/>
              </a:avLst>
            </a:prstGeom>
            <a:grpFill/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dirty="0" smtClean="0">
                  <a:solidFill>
                    <a:srgbClr val="000000"/>
                  </a:solidFill>
                  <a:effectLst/>
                  <a:latin typeface="Arial"/>
                  <a:ea typeface="Calibri"/>
                  <a:cs typeface="Times New Roman"/>
                </a:rPr>
                <a:t>MARKETING</a:t>
              </a:r>
              <a:r>
                <a:rPr lang="cs-CZ" sz="1400" b="1" dirty="0" smtClean="0">
                  <a:solidFill>
                    <a:srgbClr val="000000"/>
                  </a:solidFill>
                  <a:effectLst/>
                  <a:latin typeface="Arial"/>
                  <a:ea typeface="Calibri"/>
                  <a:cs typeface="Times New Roman"/>
                </a:rPr>
                <a:t>OVÝ ÚTVAR</a:t>
              </a:r>
              <a:endParaRPr lang="cs-CZ" sz="1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" name="Čárový popisek 1 6"/>
            <p:cNvSpPr/>
            <p:nvPr/>
          </p:nvSpPr>
          <p:spPr>
            <a:xfrm>
              <a:off x="3837002" y="847587"/>
              <a:ext cx="1419225" cy="257175"/>
            </a:xfrm>
            <a:prstGeom prst="borderCallout1">
              <a:avLst>
                <a:gd name="adj1" fmla="val 44676"/>
                <a:gd name="adj2" fmla="val -1085"/>
                <a:gd name="adj3" fmla="val 155561"/>
                <a:gd name="adj4" fmla="val -53394"/>
              </a:avLst>
            </a:prstGeom>
            <a:grpFill/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s-CZ" sz="1400" b="1" dirty="0" smtClean="0">
                  <a:solidFill>
                    <a:srgbClr val="222222"/>
                  </a:solidFill>
                  <a:effectLst/>
                  <a:latin typeface="Arial"/>
                  <a:ea typeface="Calibri"/>
                  <a:cs typeface="Times New Roman"/>
                </a:rPr>
                <a:t>DALŠÍ PRACOVNÍCI</a:t>
              </a:r>
              <a:endParaRPr lang="cs-CZ" sz="1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" name="Čárový popisek 1 7"/>
            <p:cNvSpPr/>
            <p:nvPr/>
          </p:nvSpPr>
          <p:spPr>
            <a:xfrm>
              <a:off x="750533" y="361950"/>
              <a:ext cx="1411643" cy="257175"/>
            </a:xfrm>
            <a:prstGeom prst="borderCallout1">
              <a:avLst>
                <a:gd name="adj1" fmla="val 100232"/>
                <a:gd name="adj2" fmla="val 49839"/>
                <a:gd name="adj3" fmla="val 312501"/>
                <a:gd name="adj4" fmla="val 112217"/>
              </a:avLst>
            </a:prstGeom>
            <a:grpFill/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s-CZ" sz="1400" b="1" dirty="0" smtClean="0">
                  <a:solidFill>
                    <a:srgbClr val="222222"/>
                  </a:solidFill>
                  <a:effectLst/>
                  <a:latin typeface="Arial"/>
                  <a:ea typeface="Calibri"/>
                  <a:cs typeface="Times New Roman"/>
                </a:rPr>
                <a:t>PROJEKČNÍ ÚTVAR</a:t>
              </a:r>
              <a:endParaRPr lang="cs-CZ" sz="1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Čárový popisek 1 8"/>
            <p:cNvSpPr/>
            <p:nvPr/>
          </p:nvSpPr>
          <p:spPr>
            <a:xfrm>
              <a:off x="2073305" y="3029870"/>
              <a:ext cx="965199" cy="228600"/>
            </a:xfrm>
            <a:prstGeom prst="borderCallout1">
              <a:avLst>
                <a:gd name="adj1" fmla="val -6250"/>
                <a:gd name="adj2" fmla="val 50186"/>
                <a:gd name="adj3" fmla="val -536407"/>
                <a:gd name="adj4" fmla="val 54438"/>
              </a:avLst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s-CZ" sz="1400" b="1" dirty="0" smtClean="0">
                  <a:solidFill>
                    <a:srgbClr val="222222"/>
                  </a:solidFill>
                  <a:effectLst/>
                  <a:latin typeface="Arial"/>
                  <a:ea typeface="Calibri"/>
                  <a:cs typeface="Times New Roman"/>
                </a:rPr>
                <a:t>ZÁKAZNÍCI</a:t>
              </a:r>
              <a:endParaRPr lang="cs-CZ" sz="1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Čárový popisek 1 9"/>
            <p:cNvSpPr/>
            <p:nvPr/>
          </p:nvSpPr>
          <p:spPr>
            <a:xfrm>
              <a:off x="2733675" y="2724150"/>
              <a:ext cx="1599367" cy="228600"/>
            </a:xfrm>
            <a:prstGeom prst="borderCallout1">
              <a:avLst>
                <a:gd name="adj1" fmla="val -6250"/>
                <a:gd name="adj2" fmla="val 29445"/>
                <a:gd name="adj3" fmla="val -416667"/>
                <a:gd name="adj4" fmla="val -2778"/>
              </a:avLst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s-CZ" sz="1400" b="1" dirty="0" smtClean="0">
                  <a:solidFill>
                    <a:srgbClr val="222222"/>
                  </a:solidFill>
                  <a:effectLst/>
                  <a:latin typeface="Arial"/>
                  <a:ea typeface="Calibri"/>
                  <a:cs typeface="Times New Roman"/>
                </a:rPr>
                <a:t>CESTOVNÍ AGENTURY</a:t>
              </a:r>
              <a:endParaRPr lang="cs-CZ" sz="1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Čárový popisek 1 10"/>
            <p:cNvSpPr/>
            <p:nvPr/>
          </p:nvSpPr>
          <p:spPr>
            <a:xfrm>
              <a:off x="3340963" y="2413138"/>
              <a:ext cx="1733553" cy="228600"/>
            </a:xfrm>
            <a:prstGeom prst="borderCallout1">
              <a:avLst>
                <a:gd name="adj1" fmla="val -6250"/>
                <a:gd name="adj2" fmla="val 13149"/>
                <a:gd name="adj3" fmla="val -270624"/>
                <a:gd name="adj4" fmla="val -24255"/>
              </a:avLst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s-CZ" sz="1400" b="1" dirty="0" smtClean="0">
                  <a:solidFill>
                    <a:srgbClr val="222222"/>
                  </a:solidFill>
                  <a:effectLst/>
                  <a:latin typeface="Arial"/>
                  <a:ea typeface="Calibri"/>
                  <a:cs typeface="Times New Roman"/>
                </a:rPr>
                <a:t>REKLAMNÍ AGENTURY</a:t>
              </a:r>
              <a:endParaRPr lang="cs-CZ" sz="1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2" name="Čárový popisek 1 11"/>
            <p:cNvSpPr/>
            <p:nvPr/>
          </p:nvSpPr>
          <p:spPr>
            <a:xfrm>
              <a:off x="3671656" y="2081051"/>
              <a:ext cx="1562100" cy="228600"/>
            </a:xfrm>
            <a:prstGeom prst="borderCallout1">
              <a:avLst>
                <a:gd name="adj1" fmla="val 39583"/>
                <a:gd name="adj2" fmla="val -184"/>
                <a:gd name="adj3" fmla="val -135862"/>
                <a:gd name="adj4" fmla="val -37211"/>
              </a:avLst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s-CZ" sz="1400" b="1" dirty="0" smtClean="0">
                  <a:solidFill>
                    <a:srgbClr val="222222"/>
                  </a:solidFill>
                  <a:effectLst/>
                  <a:latin typeface="Arial"/>
                  <a:ea typeface="Calibri"/>
                  <a:cs typeface="Times New Roman"/>
                </a:rPr>
                <a:t>DODAVATELÉ SLUŽEB</a:t>
              </a:r>
              <a:endParaRPr lang="cs-CZ" sz="1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3" name="Čárový popisek 1 12"/>
            <p:cNvSpPr/>
            <p:nvPr/>
          </p:nvSpPr>
          <p:spPr>
            <a:xfrm>
              <a:off x="530070" y="2745225"/>
              <a:ext cx="1898650" cy="228600"/>
            </a:xfrm>
            <a:prstGeom prst="borderCallout1">
              <a:avLst>
                <a:gd name="adj1" fmla="val -6251"/>
                <a:gd name="adj2" fmla="val 80302"/>
                <a:gd name="adj3" fmla="val -416667"/>
                <a:gd name="adj4" fmla="val 99203"/>
              </a:avLst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s-CZ" sz="1400" b="1" dirty="0" smtClean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VÝZKUMNÉ ORGANIZACE</a:t>
              </a:r>
              <a:endParaRPr lang="cs-CZ" sz="14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14" name="Čárový popisek 1 13"/>
            <p:cNvSpPr/>
            <p:nvPr/>
          </p:nvSpPr>
          <p:spPr>
            <a:xfrm>
              <a:off x="4562475" y="1533525"/>
              <a:ext cx="876300" cy="228600"/>
            </a:xfrm>
            <a:prstGeom prst="borderCallout1">
              <a:avLst>
                <a:gd name="adj1" fmla="val 39583"/>
                <a:gd name="adj2" fmla="val -184"/>
                <a:gd name="adj3" fmla="val -12500"/>
                <a:gd name="adj4" fmla="val -170133"/>
              </a:avLst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s-CZ" sz="1400" b="1" dirty="0" smtClean="0">
                  <a:solidFill>
                    <a:srgbClr val="222222"/>
                  </a:solidFill>
                  <a:effectLst/>
                  <a:latin typeface="Arial"/>
                  <a:ea typeface="Calibri"/>
                  <a:cs typeface="Times New Roman"/>
                </a:rPr>
                <a:t>PORADCI</a:t>
              </a:r>
              <a:endParaRPr lang="cs-CZ" sz="1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5" name="Čárový popisek 1 14"/>
            <p:cNvSpPr/>
            <p:nvPr/>
          </p:nvSpPr>
          <p:spPr>
            <a:xfrm>
              <a:off x="4112580" y="1796406"/>
              <a:ext cx="1057279" cy="228600"/>
            </a:xfrm>
            <a:prstGeom prst="borderCallout1">
              <a:avLst>
                <a:gd name="adj1" fmla="val 52083"/>
                <a:gd name="adj2" fmla="val -1444"/>
                <a:gd name="adj3" fmla="val -85062"/>
                <a:gd name="adj4" fmla="val -99472"/>
              </a:avLst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s-CZ" sz="1400" b="1" dirty="0" smtClean="0">
                  <a:solidFill>
                    <a:srgbClr val="222222"/>
                  </a:solidFill>
                  <a:effectLst/>
                  <a:latin typeface="Arial"/>
                  <a:ea typeface="Calibri"/>
                  <a:cs typeface="Times New Roman"/>
                </a:rPr>
                <a:t>KONKURENTI</a:t>
              </a:r>
              <a:endParaRPr lang="cs-CZ" sz="1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6" name="Čárový popisek 1 15"/>
            <p:cNvSpPr/>
            <p:nvPr/>
          </p:nvSpPr>
          <p:spPr>
            <a:xfrm>
              <a:off x="199376" y="2413138"/>
              <a:ext cx="1800225" cy="228600"/>
            </a:xfrm>
            <a:prstGeom prst="borderCallout1">
              <a:avLst>
                <a:gd name="adj1" fmla="val -2084"/>
                <a:gd name="adj2" fmla="val 94804"/>
                <a:gd name="adj3" fmla="val -275506"/>
                <a:gd name="adj4" fmla="val 118478"/>
              </a:avLst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s-CZ" sz="1400" b="1" dirty="0" smtClean="0">
                  <a:solidFill>
                    <a:srgbClr val="222222"/>
                  </a:solidFill>
                  <a:effectLst/>
                  <a:latin typeface="Arial"/>
                  <a:ea typeface="Calibri"/>
                  <a:cs typeface="Times New Roman"/>
                </a:rPr>
                <a:t>TURISTICKÉ ASOCIACE</a:t>
              </a:r>
              <a:endParaRPr lang="cs-CZ" sz="1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7" name="Čárový popisek 1 16"/>
            <p:cNvSpPr/>
            <p:nvPr/>
          </p:nvSpPr>
          <p:spPr>
            <a:xfrm>
              <a:off x="0" y="2095500"/>
              <a:ext cx="1852842" cy="219075"/>
            </a:xfrm>
            <a:prstGeom prst="borderCallout1">
              <a:avLst>
                <a:gd name="adj1" fmla="val -2265"/>
                <a:gd name="adj2" fmla="val 98277"/>
                <a:gd name="adj3" fmla="val -139286"/>
                <a:gd name="adj4" fmla="val 119400"/>
              </a:avLst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s-CZ" sz="1400" b="1" cap="all" dirty="0" smtClean="0">
                  <a:solidFill>
                    <a:srgbClr val="222222"/>
                  </a:solidFill>
                  <a:effectLst/>
                  <a:latin typeface="Arial"/>
                  <a:ea typeface="Calibri"/>
                  <a:cs typeface="Times New Roman"/>
                </a:rPr>
                <a:t>NADŘÍZENÉ ORGANIZACE</a:t>
              </a:r>
              <a:endParaRPr lang="cs-CZ" sz="1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8" name="Čárový popisek 1 17"/>
            <p:cNvSpPr/>
            <p:nvPr/>
          </p:nvSpPr>
          <p:spPr>
            <a:xfrm>
              <a:off x="-186433" y="1796406"/>
              <a:ext cx="1984160" cy="228600"/>
            </a:xfrm>
            <a:prstGeom prst="borderCallout1">
              <a:avLst>
                <a:gd name="adj1" fmla="val 43750"/>
                <a:gd name="adj2" fmla="val 100961"/>
                <a:gd name="adj3" fmla="val -24374"/>
                <a:gd name="adj4" fmla="val 113232"/>
              </a:avLst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0" tIns="36000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s-CZ" sz="1400" b="1" dirty="0" smtClean="0">
                  <a:solidFill>
                    <a:srgbClr val="222222"/>
                  </a:solidFill>
                  <a:effectLst/>
                  <a:latin typeface="Arial"/>
                  <a:ea typeface="Calibri"/>
                  <a:cs typeface="Times New Roman"/>
                </a:rPr>
                <a:t>MEZINÁRODNÍ ORGANIZACE</a:t>
              </a:r>
              <a:endParaRPr lang="cs-CZ" sz="1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9" name="Čárový popisek 1 18"/>
            <p:cNvSpPr/>
            <p:nvPr/>
          </p:nvSpPr>
          <p:spPr>
            <a:xfrm>
              <a:off x="266700" y="828675"/>
              <a:ext cx="1257300" cy="257175"/>
            </a:xfrm>
            <a:prstGeom prst="borderCallout1">
              <a:avLst>
                <a:gd name="adj1" fmla="val 48380"/>
                <a:gd name="adj2" fmla="val 99613"/>
                <a:gd name="adj3" fmla="val 170366"/>
                <a:gd name="adj4" fmla="val 144423"/>
              </a:avLst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s-CZ" sz="1400" b="1" dirty="0" smtClean="0">
                  <a:solidFill>
                    <a:srgbClr val="222222"/>
                  </a:solidFill>
                  <a:effectLst/>
                  <a:latin typeface="Arial"/>
                  <a:ea typeface="Calibri"/>
                  <a:cs typeface="Times New Roman"/>
                </a:rPr>
                <a:t>PRODEJNÍ ÚTVAR</a:t>
              </a:r>
              <a:endParaRPr lang="cs-CZ" sz="1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406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124744"/>
            <a:ext cx="6511925" cy="576064"/>
          </a:xfrm>
        </p:spPr>
        <p:txBody>
          <a:bodyPr/>
          <a:lstStyle/>
          <a:p>
            <a:pPr marL="0" indent="0" algn="ctr">
              <a:buNone/>
            </a:pPr>
            <a:r>
              <a:rPr lang="cs-CZ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CVIČENÍ 1</a:t>
            </a:r>
            <a:endParaRPr lang="cs-CZ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59632" y="2060848"/>
            <a:ext cx="6984776" cy="18722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b="1" dirty="0" smtClean="0"/>
              <a:t>SEGMENT – GEOVĚDNÍ A MONTÁNNÍ TURIZMUS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 smtClean="0"/>
              <a:t>NÁVRHY A VÝBĚR TÉMATU PRODUKTU (Z</a:t>
            </a:r>
            <a:r>
              <a:rPr lang="cs-CZ" b="1" cap="all" dirty="0" smtClean="0"/>
              <a:t>ájezdu</a:t>
            </a:r>
            <a:r>
              <a:rPr lang="cs-CZ" b="1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 smtClean="0"/>
              <a:t>VÝBĚR OBJEKTŮ ZAŘAZENÝCH DO PRODDUKTU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 smtClean="0"/>
              <a:t>TRASOVÁNÍ ZÁJEZDU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1911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522287"/>
          </a:xfrm>
        </p:spPr>
        <p:txBody>
          <a:bodyPr tIns="0" bIns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altLang="cs-CZ" sz="2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MOŽNÉ OTÁZKY PROJEKTANTŮ A VÝZKUMNÍKŮ</a:t>
            </a:r>
            <a:r>
              <a:rPr lang="cs-CZ" altLang="cs-CZ"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4625" y="812800"/>
            <a:ext cx="8969375" cy="5775325"/>
          </a:xfrm>
        </p:spPr>
        <p:txBody>
          <a:bodyPr/>
          <a:lstStyle/>
          <a:p>
            <a:pPr>
              <a:lnSpc>
                <a:spcPct val="80000"/>
              </a:lnSpc>
              <a:buClrTx/>
              <a:buFont typeface="Wingdings" pitchFamily="2" charset="2"/>
              <a:buChar char="q"/>
            </a:pPr>
            <a:r>
              <a:rPr lang="cs-CZ" altLang="cs-CZ" sz="2000" b="1" dirty="0" smtClean="0">
                <a:solidFill>
                  <a:schemeClr val="tx1"/>
                </a:solidFill>
              </a:rPr>
              <a:t>Jaké je územní dělení státu, regionů a místních správních celků ?</a:t>
            </a:r>
          </a:p>
          <a:p>
            <a:pPr>
              <a:lnSpc>
                <a:spcPct val="80000"/>
              </a:lnSpc>
              <a:buClrTx/>
              <a:buSzPct val="100000"/>
              <a:buFont typeface="Wingdings" panose="05000000000000000000" pitchFamily="2" charset="2"/>
              <a:buChar char="q"/>
            </a:pPr>
            <a:r>
              <a:rPr lang="cs-CZ" altLang="cs-CZ" sz="2000" b="1" dirty="0" smtClean="0">
                <a:solidFill>
                  <a:schemeClr val="tx1"/>
                </a:solidFill>
              </a:rPr>
              <a:t>Kde jsou turisticky zajímavé oblasti ?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q"/>
            </a:pPr>
            <a:r>
              <a:rPr lang="cs-CZ" altLang="cs-CZ" sz="2000" b="1" dirty="0" smtClean="0">
                <a:solidFill>
                  <a:schemeClr val="tx1"/>
                </a:solidFill>
              </a:rPr>
              <a:t>Jaké jsou </a:t>
            </a:r>
            <a:r>
              <a:rPr lang="cs-CZ" altLang="cs-CZ" sz="2000" b="1" dirty="0" err="1" smtClean="0">
                <a:solidFill>
                  <a:schemeClr val="tx1"/>
                </a:solidFill>
              </a:rPr>
              <a:t>fyziogeografické</a:t>
            </a:r>
            <a:r>
              <a:rPr lang="cs-CZ" altLang="cs-CZ" sz="2000" b="1" dirty="0" smtClean="0">
                <a:solidFill>
                  <a:schemeClr val="tx1"/>
                </a:solidFill>
              </a:rPr>
              <a:t> charakteristiky území ?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q"/>
            </a:pPr>
            <a:r>
              <a:rPr lang="cs-CZ" altLang="cs-CZ" sz="2000" b="1" dirty="0" smtClean="0">
                <a:solidFill>
                  <a:schemeClr val="tx1"/>
                </a:solidFill>
              </a:rPr>
              <a:t>Jaké existují dopravní systémy, rozmístění, vybavení a dostupnost ?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q"/>
            </a:pPr>
            <a:r>
              <a:rPr lang="cs-CZ" altLang="cs-CZ" sz="2000" b="1" dirty="0" smtClean="0">
                <a:solidFill>
                  <a:schemeClr val="tx1"/>
                </a:solidFill>
              </a:rPr>
              <a:t>Kde a jaké jsou ubytovací kapacity ?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q"/>
            </a:pPr>
            <a:r>
              <a:rPr lang="cs-CZ" altLang="cs-CZ" sz="2000" b="1" dirty="0" smtClean="0">
                <a:solidFill>
                  <a:schemeClr val="tx1"/>
                </a:solidFill>
              </a:rPr>
              <a:t>Jaké jsou demografické a socioekonomické charakteristiky populací v každém turisticky zajímavém prostoru ?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q"/>
            </a:pPr>
            <a:r>
              <a:rPr lang="cs-CZ" altLang="cs-CZ" sz="2000" b="1" dirty="0" smtClean="0">
                <a:solidFill>
                  <a:schemeClr val="tx1"/>
                </a:solidFill>
              </a:rPr>
              <a:t>Kde leží a jaká jsou úřední, školská a zdravotnická zařízení a bezpečnostní a finanční instituce ?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q"/>
            </a:pPr>
            <a:r>
              <a:rPr lang="cs-CZ" altLang="cs-CZ" sz="2000" b="1" dirty="0" smtClean="0">
                <a:solidFill>
                  <a:schemeClr val="tx1"/>
                </a:solidFill>
              </a:rPr>
              <a:t>Jaké existují veřejné a soukromé instituce kompetentní pro plánování a řízení turizmu ?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q"/>
            </a:pPr>
            <a:r>
              <a:rPr lang="cs-CZ" altLang="cs-CZ" sz="2000" b="1" dirty="0" smtClean="0">
                <a:solidFill>
                  <a:schemeClr val="tx1"/>
                </a:solidFill>
              </a:rPr>
              <a:t>Jaké v daném státě či regionu platí zákonné předpisy, nařízení a normy pro turizmus ?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q"/>
            </a:pPr>
            <a:r>
              <a:rPr lang="cs-CZ" altLang="cs-CZ" sz="2000" b="1" dirty="0" smtClean="0">
                <a:solidFill>
                  <a:schemeClr val="tx1"/>
                </a:solidFill>
              </a:rPr>
              <a:t>Jaké jsou plány, programy a projekty rozvoje turizmu ?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q"/>
            </a:pPr>
            <a:r>
              <a:rPr lang="cs-CZ" altLang="cs-CZ" sz="2000" b="1" dirty="0" smtClean="0">
                <a:solidFill>
                  <a:schemeClr val="tx1"/>
                </a:solidFill>
              </a:rPr>
              <a:t>Jaké jsou požadavky turistů? Jaké jsou jejich sociální, věkové, ekonomické atd. charakteristiky ? 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q"/>
            </a:pPr>
            <a:r>
              <a:rPr lang="cs-CZ" altLang="cs-CZ" sz="2000" b="1" dirty="0" smtClean="0">
                <a:solidFill>
                  <a:schemeClr val="tx1"/>
                </a:solidFill>
              </a:rPr>
              <a:t>Jaké jsou služby infrastruktury v existujících a potenciálních turistických oblastech? Jaká je jejich kvalita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62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624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0648"/>
            <a:ext cx="8928992" cy="917575"/>
          </a:xfrm>
        </p:spPr>
        <p:txBody>
          <a:bodyPr lIns="0" rIns="0"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altLang="cs-CZ" sz="4000" cap="all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Definice cestovního ruchu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2913" y="1276350"/>
            <a:ext cx="8229600" cy="2751138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altLang="cs-CZ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AKTIVITY OSOB, KTERÉ CESTUJÍ A POBÝVAJÍ V MÍSTECH MIMO SVÉ OBVYKLÉ PROSTŘEDÍ PO DOBU NEPŘESAHUJÍCÍ JEDEN ROK ZA ÚČELEM VYPLNĚNÍ SVÉHO VOLNÉHO ČASU, ZA OBCHODEM NEBO ZA JINÝMI ÚČELY.</a:t>
            </a:r>
          </a:p>
          <a:p>
            <a:pPr indent="-182880" algn="ctr" fontAlgn="auto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cs-CZ" altLang="cs-C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cs-CZ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SVĚTOVÁ ORGANIZACE CESTOVNÍHO RUCHU (WTO)      ORGANIZACE SPOJENÝCH NÁRODŮ (OSN)</a:t>
            </a: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430213" y="4152900"/>
            <a:ext cx="8256587" cy="1973263"/>
          </a:xfrm>
          <a:prstGeom prst="rect">
            <a:avLst/>
          </a:prstGeom>
          <a:solidFill>
            <a:schemeClr val="tx1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2800" b="1" dirty="0">
                <a:solidFill>
                  <a:schemeClr val="bg1">
                    <a:lumMod val="95000"/>
                  </a:schemeClr>
                </a:solidFill>
              </a:rPr>
              <a:t>Turizmus představuje vzrůstající celosvětový komplexní fenomén s politickou, sociální, ekonomickou, kulturní, ekologickou, vzdělávací a estetickou dimenzí</a:t>
            </a:r>
            <a:r>
              <a:rPr lang="cs-CZ" altLang="cs-CZ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  <p:bldP spid="45059" grpId="1" build="p"/>
      <p:bldP spid="450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7544" y="476672"/>
            <a:ext cx="8229600" cy="68012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cs-CZ" altLang="cs-CZ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VÝVOJ POČTU TURISTŮ DO ROKU 2020</a:t>
            </a:r>
            <a:r>
              <a:rPr lang="cs-CZ" altLang="cs-CZ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cs-CZ" altLang="cs-CZ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899592" y="1196752"/>
            <a:ext cx="7398586" cy="4968552"/>
            <a:chOff x="899592" y="1196752"/>
            <a:chExt cx="7398586" cy="4968552"/>
          </a:xfrm>
        </p:grpSpPr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196752"/>
              <a:ext cx="7398586" cy="4968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Skupina 2"/>
            <p:cNvGrpSpPr>
              <a:grpSpLocks/>
            </p:cNvGrpSpPr>
            <p:nvPr/>
          </p:nvGrpSpPr>
          <p:grpSpPr bwMode="auto">
            <a:xfrm>
              <a:off x="1979712" y="1788693"/>
              <a:ext cx="5704806" cy="2817118"/>
              <a:chOff x="2130351" y="2508773"/>
              <a:chExt cx="5704805" cy="2817118"/>
            </a:xfrm>
          </p:grpSpPr>
          <p:grpSp>
            <p:nvGrpSpPr>
              <p:cNvPr id="3090" name="Group 7"/>
              <p:cNvGrpSpPr>
                <a:grpSpLocks/>
              </p:cNvGrpSpPr>
              <p:nvPr/>
            </p:nvGrpSpPr>
            <p:grpSpPr bwMode="auto">
              <a:xfrm>
                <a:off x="2130351" y="3368503"/>
                <a:ext cx="2118744" cy="1957388"/>
                <a:chOff x="1431" y="1602"/>
                <a:chExt cx="1404" cy="1233"/>
              </a:xfrm>
            </p:grpSpPr>
            <p:sp>
              <p:nvSpPr>
                <p:cNvPr id="3091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765" y="1776"/>
                  <a:ext cx="954" cy="72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>
                    <a:spcBef>
                      <a:spcPts val="0"/>
                    </a:spcBef>
                  </a:pPr>
                  <a:r>
                    <a:rPr lang="cs-CZ" altLang="cs-CZ" sz="900" dirty="0">
                      <a:latin typeface="Arial Narrow" pitchFamily="34" charset="0"/>
                    </a:rPr>
                    <a:t> </a:t>
                  </a:r>
                  <a:r>
                    <a:rPr lang="cs-CZ" altLang="cs-CZ" sz="1400" b="1" dirty="0">
                      <a:solidFill>
                        <a:srgbClr val="000000"/>
                      </a:solidFill>
                      <a:latin typeface="Arial Narrow" pitchFamily="34" charset="0"/>
                    </a:rPr>
                    <a:t>Jižní </a:t>
                  </a:r>
                  <a:r>
                    <a:rPr lang="cs-CZ" altLang="cs-CZ" sz="1400" b="1" dirty="0" err="1">
                      <a:solidFill>
                        <a:srgbClr val="000000"/>
                      </a:solidFill>
                      <a:latin typeface="Arial Narrow" pitchFamily="34" charset="0"/>
                    </a:rPr>
                    <a:t>Ázie</a:t>
                  </a:r>
                  <a:endParaRPr lang="cs-CZ" altLang="cs-CZ" sz="1400" b="1" dirty="0">
                    <a:solidFill>
                      <a:srgbClr val="000000"/>
                    </a:solidFill>
                    <a:latin typeface="Arial Narrow" pitchFamily="34" charset="0"/>
                  </a:endParaRPr>
                </a:p>
                <a:p>
                  <a:pPr>
                    <a:spcBef>
                      <a:spcPts val="0"/>
                    </a:spcBef>
                  </a:pPr>
                  <a:r>
                    <a:rPr lang="cs-CZ" altLang="cs-CZ" sz="1400" b="1" dirty="0">
                      <a:solidFill>
                        <a:srgbClr val="000000"/>
                      </a:solidFill>
                      <a:latin typeface="Arial Narrow" pitchFamily="34" charset="0"/>
                    </a:rPr>
                    <a:t> Střední východ</a:t>
                  </a:r>
                </a:p>
                <a:p>
                  <a:pPr>
                    <a:spcBef>
                      <a:spcPts val="0"/>
                    </a:spcBef>
                  </a:pPr>
                  <a:r>
                    <a:rPr lang="cs-CZ" altLang="cs-CZ" sz="1400" b="1" dirty="0">
                      <a:solidFill>
                        <a:srgbClr val="000000"/>
                      </a:solidFill>
                      <a:latin typeface="Arial Narrow" pitchFamily="34" charset="0"/>
                    </a:rPr>
                    <a:t> </a:t>
                  </a:r>
                  <a:r>
                    <a:rPr lang="cs-CZ" altLang="cs-CZ" sz="1400" b="1" dirty="0" err="1" smtClean="0">
                      <a:solidFill>
                        <a:srgbClr val="000000"/>
                      </a:solidFill>
                      <a:latin typeface="Arial Narrow" pitchFamily="34" charset="0"/>
                    </a:rPr>
                    <a:t>Sev</a:t>
                  </a:r>
                  <a:r>
                    <a:rPr lang="cs-CZ" altLang="cs-CZ" sz="1400" b="1" dirty="0" smtClean="0">
                      <a:solidFill>
                        <a:srgbClr val="000000"/>
                      </a:solidFill>
                      <a:latin typeface="Arial Narrow" pitchFamily="34" charset="0"/>
                    </a:rPr>
                    <a:t>. a Jižní Amerika</a:t>
                  </a:r>
                  <a:endParaRPr lang="cs-CZ" altLang="cs-CZ" sz="1400" b="1" dirty="0">
                    <a:solidFill>
                      <a:srgbClr val="000000"/>
                    </a:solidFill>
                    <a:latin typeface="Arial Narrow" pitchFamily="34" charset="0"/>
                  </a:endParaRPr>
                </a:p>
                <a:p>
                  <a:pPr>
                    <a:spcBef>
                      <a:spcPts val="0"/>
                    </a:spcBef>
                  </a:pPr>
                  <a:r>
                    <a:rPr lang="cs-CZ" altLang="cs-CZ" sz="1400" b="1" dirty="0">
                      <a:solidFill>
                        <a:srgbClr val="000000"/>
                      </a:solidFill>
                      <a:latin typeface="Arial Narrow" pitchFamily="34" charset="0"/>
                    </a:rPr>
                    <a:t> </a:t>
                  </a:r>
                  <a:r>
                    <a:rPr lang="cs-CZ" altLang="cs-CZ" sz="1400" b="1" dirty="0" smtClean="0">
                      <a:solidFill>
                        <a:srgbClr val="000000"/>
                      </a:solidFill>
                      <a:latin typeface="Arial Narrow" pitchFamily="34" charset="0"/>
                    </a:rPr>
                    <a:t>Asie a Pacifik</a:t>
                  </a:r>
                  <a:endParaRPr lang="cs-CZ" altLang="cs-CZ" sz="1400" b="1" dirty="0">
                    <a:solidFill>
                      <a:srgbClr val="000000"/>
                    </a:solidFill>
                    <a:latin typeface="Arial Narrow" pitchFamily="34" charset="0"/>
                  </a:endParaRPr>
                </a:p>
                <a:p>
                  <a:pPr>
                    <a:spcBef>
                      <a:spcPts val="0"/>
                    </a:spcBef>
                  </a:pPr>
                  <a:r>
                    <a:rPr lang="cs-CZ" altLang="cs-CZ" sz="1400" b="1" dirty="0">
                      <a:solidFill>
                        <a:srgbClr val="000000"/>
                      </a:solidFill>
                      <a:latin typeface="Arial Narrow" pitchFamily="34" charset="0"/>
                    </a:rPr>
                    <a:t> </a:t>
                  </a:r>
                  <a:r>
                    <a:rPr lang="cs-CZ" altLang="cs-CZ" sz="1400" b="1" dirty="0" smtClean="0">
                      <a:solidFill>
                        <a:srgbClr val="000000"/>
                      </a:solidFill>
                      <a:latin typeface="Arial Narrow" pitchFamily="34" charset="0"/>
                    </a:rPr>
                    <a:t>Evropa</a:t>
                  </a:r>
                  <a:endParaRPr lang="cs-CZ" altLang="cs-CZ" sz="1400" b="1" dirty="0">
                    <a:solidFill>
                      <a:srgbClr val="000000"/>
                    </a:solidFill>
                    <a:latin typeface="Arial Narrow" pitchFamily="34" charset="0"/>
                  </a:endParaRPr>
                </a:p>
                <a:p>
                  <a:endParaRPr lang="cs-CZ" altLang="cs-CZ" sz="1600" dirty="0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3092" name="Rectangle 9"/>
                <p:cNvSpPr>
                  <a:spLocks noChangeArrowheads="1"/>
                </p:cNvSpPr>
                <p:nvPr/>
              </p:nvSpPr>
              <p:spPr bwMode="auto">
                <a:xfrm>
                  <a:off x="1431" y="1602"/>
                  <a:ext cx="1404" cy="123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sz="180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3087" name="Group 4"/>
              <p:cNvGrpSpPr>
                <a:grpSpLocks/>
              </p:cNvGrpSpPr>
              <p:nvPr/>
            </p:nvGrpSpPr>
            <p:grpSpPr bwMode="auto">
              <a:xfrm>
                <a:off x="3714006" y="2508773"/>
                <a:ext cx="4121150" cy="381001"/>
                <a:chOff x="2232" y="979"/>
                <a:chExt cx="2596" cy="240"/>
              </a:xfrm>
            </p:grpSpPr>
            <p:sp>
              <p:nvSpPr>
                <p:cNvPr id="308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232" y="1014"/>
                  <a:ext cx="771" cy="20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18000" tIns="10800" rIns="18000" bIns="10800"/>
                <a:lstStyle/>
                <a:p>
                  <a:pPr algn="ctr"/>
                  <a:r>
                    <a:rPr lang="cs-CZ" altLang="cs-CZ" sz="1600" b="1" dirty="0">
                      <a:solidFill>
                        <a:srgbClr val="000000"/>
                      </a:solidFill>
                      <a:latin typeface="Trebuchet MS" pitchFamily="34" charset="0"/>
                    </a:rPr>
                    <a:t>skutečnost</a:t>
                  </a:r>
                </a:p>
              </p:txBody>
            </p:sp>
            <p:sp>
              <p:nvSpPr>
                <p:cNvPr id="3089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255" y="979"/>
                  <a:ext cx="573" cy="186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18000" tIns="10800" rIns="18000" bIns="10800"/>
                <a:lstStyle/>
                <a:p>
                  <a:pPr algn="ctr"/>
                  <a:r>
                    <a:rPr lang="cs-CZ" altLang="cs-CZ" sz="1600" b="1" dirty="0">
                      <a:solidFill>
                        <a:srgbClr val="000000"/>
                      </a:solidFill>
                      <a:latin typeface="Trebuchet MS" pitchFamily="34" charset="0"/>
                    </a:rPr>
                    <a:t>predikce</a:t>
                  </a:r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8" y="188640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cap="all" dirty="0"/>
              <a:t>Rozdělení světa z hlediska mezinárodního </a:t>
            </a:r>
            <a:r>
              <a:rPr lang="cs-CZ" b="1" cap="all" dirty="0" smtClean="0"/>
              <a:t>turizmu</a:t>
            </a:r>
          </a:p>
          <a:p>
            <a:pPr algn="ctr"/>
            <a:r>
              <a:rPr lang="cs-CZ" b="1" cap="all" dirty="0" smtClean="0"/>
              <a:t>UNWTO 2008</a:t>
            </a:r>
            <a:endParaRPr lang="cs-CZ" cap="all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765215"/>
              </p:ext>
            </p:extLst>
          </p:nvPr>
        </p:nvGraphicFramePr>
        <p:xfrm>
          <a:off x="1691680" y="980728"/>
          <a:ext cx="5904656" cy="55934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12268"/>
                <a:gridCol w="3492388"/>
              </a:tblGrid>
              <a:tr h="288032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cap="all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Afrika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cap="all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 cap="all" baseline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910" marR="40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Severní Afrika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910" marR="40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40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Západní Afrika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910" marR="40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40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Střední Afrika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910" marR="40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40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Východní Afrika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910" marR="40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40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Jižní Afrika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910" marR="40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4026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cap="all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Amerika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cap="all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 cap="all" baseline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910" marR="40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Severní Amerika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910" marR="40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40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Střední Amerika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910" marR="40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40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Jižní Amerika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910" marR="40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40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Karibská oblast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910" marR="40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4026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cap="all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Asie a Tichomoří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cap="all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 cap="all" baseline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910" marR="40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Severo-východní Asie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910" marR="40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40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Jižní Asie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910" marR="40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40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Jiho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-východní Asie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910" marR="40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40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Oceánie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910" marR="40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4026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cap="all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Evropa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cap="all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 cap="all" baseline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910" marR="40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Severní Evropa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910" marR="40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40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Západní Evropa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910" marR="40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598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Střední a Východní Evropa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910" marR="40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40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Jižní Evropa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910" marR="40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40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Středomoří </a:t>
                      </a:r>
                      <a:r>
                        <a:rPr lang="cs-CZ" sz="1800" dirty="0" smtClean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cs-CZ" sz="1800" b="1" kern="1200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Kypr, Izrael, Turecko)</a:t>
                      </a:r>
                      <a:endParaRPr lang="cs-CZ" sz="18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910" marR="40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cap="all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Střední </a:t>
                      </a:r>
                      <a:r>
                        <a:rPr lang="cs-CZ" sz="1800" cap="all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východ</a:t>
                      </a:r>
                      <a:endParaRPr lang="cs-CZ" sz="1800" cap="all" baseline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910" marR="40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Libye, Egypt, Libanon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910" marR="40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17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1115616" y="764704"/>
            <a:ext cx="6912768" cy="5243166"/>
            <a:chOff x="1115616" y="764704"/>
            <a:chExt cx="6912768" cy="5243166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764704"/>
              <a:ext cx="6880862" cy="52431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1115616" y="764704"/>
              <a:ext cx="6912768" cy="6964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tIns="180000" bIns="144000" rtlCol="0">
              <a:spAutoFit/>
            </a:bodyPr>
            <a:lstStyle/>
            <a:p>
              <a:pPr algn="ctr"/>
              <a:r>
                <a:rPr lang="cs-CZ" sz="2400" b="1" dirty="0" smtClean="0"/>
                <a:t>PŘÍRŮSTEK TURISTŮ PODLE REGIONŮ</a:t>
              </a:r>
              <a:endParaRPr lang="cs-CZ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1612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1198</TotalTime>
  <Words>1415</Words>
  <Application>Microsoft Office PowerPoint</Application>
  <PresentationFormat>Předvádění na obrazovce (4:3)</PresentationFormat>
  <Paragraphs>341</Paragraphs>
  <Slides>41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3" baseType="lpstr">
      <vt:lpstr>Aerodynamika</vt:lpstr>
      <vt:lpstr>Graf</vt:lpstr>
      <vt:lpstr>Prezentace aplikace PowerPoint</vt:lpstr>
      <vt:lpstr>OBSAH PŘEDMĚTU</vt:lpstr>
      <vt:lpstr>LITERATURA</vt:lpstr>
      <vt:lpstr>Prezentace aplikace PowerPoint</vt:lpstr>
      <vt:lpstr>MOŽNÉ OTÁZKY PROJEKTANTŮ A VÝZKUMNÍKŮ </vt:lpstr>
      <vt:lpstr>Definice cestovního ruchu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TURISTIKA V 18. A 19. STOLETÍ </vt:lpstr>
      <vt:lpstr>POČÁTKY TURISTIKY V ČESKÝCH ZEMÍCH </vt:lpstr>
      <vt:lpstr>Prezentace aplikace PowerPoint</vt:lpstr>
      <vt:lpstr>PŘÍRODNÍ A KULTURNÍ OBJEKTY JAKO ZÁKLAD TURISTIKY </vt:lpstr>
      <vt:lpstr>HISTORIE NÁRODNÍCH PARKŮ </vt:lpstr>
      <vt:lpstr>NEJSTARŠÍ CHRÁNĚNÁ ÚZEMÍ V ČR</vt:lpstr>
      <vt:lpstr>Prezentace aplikace PowerPoint</vt:lpstr>
      <vt:lpstr>Prezentace aplikace PowerPoint</vt:lpstr>
      <vt:lpstr>Prezentace aplikace PowerPoint</vt:lpstr>
      <vt:lpstr>Prezentace aplikace PowerPoint</vt:lpstr>
      <vt:lpstr>OBECNÝ ZÁKLAD MODELOVÁNÍ  LOGISTICKÝCH PROBLÉMŮ TURIZMU </vt:lpstr>
      <vt:lpstr>OPTIMALIZAČNÍ ÚLOHY RŮZNÉHO TYPU A SLOŽITOSTI </vt:lpstr>
      <vt:lpstr>Prezentace aplikace PowerPoint</vt:lpstr>
      <vt:lpstr>Turistický životní cyklus  a dodavatelské procesy</vt:lpstr>
      <vt:lpstr>ČLENĚNÍ CESTOVNÍHO RUCHU</vt:lpstr>
      <vt:lpstr>Prezentace aplikace PowerPoint</vt:lpstr>
      <vt:lpstr>Prezentace aplikace PowerPoint</vt:lpstr>
      <vt:lpstr>Prezentace aplikace PowerPoint</vt:lpstr>
      <vt:lpstr>Prezentace aplikace PowerPoint</vt:lpstr>
      <vt:lpstr>PRODUKTY A PROGRAMY  CESTOVNÍHO RUCHU</vt:lpstr>
      <vt:lpstr>POSTUP TVORBY A REALIZACE PRODUKTU</vt:lpstr>
      <vt:lpstr>SCHÉMA PŘÍPRAVY A REALIZACE PRODUKTU</vt:lpstr>
      <vt:lpstr>Prezentace aplikace PowerPoint</vt:lpstr>
      <vt:lpstr>VOLBA NÁMĚTŮ PRODUKTU</vt:lpstr>
      <vt:lpstr>Prezentace aplikace PowerPoint</vt:lpstr>
      <vt:lpstr>CVIČENÍ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Boss</dc:creator>
  <cp:lastModifiedBy>Boss</cp:lastModifiedBy>
  <cp:revision>63</cp:revision>
  <dcterms:created xsi:type="dcterms:W3CDTF">2016-01-14T10:17:56Z</dcterms:created>
  <dcterms:modified xsi:type="dcterms:W3CDTF">2016-02-11T07:42:34Z</dcterms:modified>
</cp:coreProperties>
</file>